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279" r:id="rId4"/>
    <p:sldId id="284" r:id="rId5"/>
    <p:sldId id="285" r:id="rId6"/>
    <p:sldId id="277" r:id="rId7"/>
    <p:sldId id="262" r:id="rId8"/>
    <p:sldId id="261" r:id="rId9"/>
    <p:sldId id="267" r:id="rId10"/>
    <p:sldId id="295" r:id="rId11"/>
    <p:sldId id="287" r:id="rId12"/>
    <p:sldId id="300" r:id="rId13"/>
    <p:sldId id="257" r:id="rId14"/>
    <p:sldId id="258" r:id="rId15"/>
    <p:sldId id="259" r:id="rId16"/>
    <p:sldId id="301" r:id="rId17"/>
    <p:sldId id="272" r:id="rId18"/>
    <p:sldId id="302" r:id="rId19"/>
    <p:sldId id="303" r:id="rId20"/>
    <p:sldId id="304" r:id="rId21"/>
    <p:sldId id="305" r:id="rId22"/>
    <p:sldId id="306" r:id="rId23"/>
    <p:sldId id="269" r:id="rId24"/>
    <p:sldId id="307" r:id="rId25"/>
    <p:sldId id="308" r:id="rId26"/>
    <p:sldId id="270" r:id="rId27"/>
    <p:sldId id="298" r:id="rId28"/>
    <p:sldId id="271" r:id="rId29"/>
    <p:sldId id="282" r:id="rId30"/>
    <p:sldId id="297" r:id="rId31"/>
    <p:sldId id="264" r:id="rId32"/>
    <p:sldId id="296" r:id="rId33"/>
    <p:sldId id="265" r:id="rId34"/>
    <p:sldId id="266" r:id="rId35"/>
    <p:sldId id="263" r:id="rId36"/>
    <p:sldId id="275" r:id="rId37"/>
    <p:sldId id="278" r:id="rId38"/>
    <p:sldId id="290" r:id="rId39"/>
    <p:sldId id="291" r:id="rId40"/>
    <p:sldId id="273" r:id="rId41"/>
    <p:sldId id="274" r:id="rId42"/>
    <p:sldId id="283" r:id="rId43"/>
    <p:sldId id="299" r:id="rId44"/>
    <p:sldId id="293" r:id="rId45"/>
    <p:sldId id="260" r:id="rId46"/>
    <p:sldId id="292" r:id="rId47"/>
    <p:sldId id="294" r:id="rId48"/>
    <p:sldId id="27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C37F50-0959-934C-871C-36795953CA78}">
          <p14:sldIdLst>
            <p14:sldId id="256"/>
            <p14:sldId id="279"/>
            <p14:sldId id="284"/>
            <p14:sldId id="285"/>
            <p14:sldId id="277"/>
          </p14:sldIdLst>
        </p14:section>
        <p14:section name="Context of Gluconeoegenesis" id="{A5E5318C-B302-0A43-9BEE-CDF4E2DCF438}">
          <p14:sldIdLst>
            <p14:sldId id="262"/>
            <p14:sldId id="261"/>
            <p14:sldId id="267"/>
            <p14:sldId id="295"/>
            <p14:sldId id="287"/>
          </p14:sldIdLst>
        </p14:section>
        <p14:section name="Afaaf" id="{5E8BAFCF-A04B-8641-B792-B65AD6B6457D}">
          <p14:sldIdLst>
            <p14:sldId id="300"/>
            <p14:sldId id="257"/>
            <p14:sldId id="258"/>
            <p14:sldId id="259"/>
            <p14:sldId id="301"/>
            <p14:sldId id="272"/>
            <p14:sldId id="302"/>
            <p14:sldId id="303"/>
            <p14:sldId id="304"/>
            <p14:sldId id="305"/>
            <p14:sldId id="306"/>
            <p14:sldId id="269"/>
            <p14:sldId id="307"/>
            <p14:sldId id="308"/>
          </p14:sldIdLst>
        </p14:section>
        <p14:section name="PEPCK and PC" id="{B92FBB3D-25A1-0541-A354-F118EB6F3F08}">
          <p14:sldIdLst>
            <p14:sldId id="270"/>
            <p14:sldId id="298"/>
            <p14:sldId id="271"/>
            <p14:sldId id="282"/>
            <p14:sldId id="297"/>
          </p14:sldIdLst>
        </p14:section>
        <p14:section name="FBPase" id="{7077FE14-9BB8-0148-A3D0-AFFE25951646}">
          <p14:sldIdLst>
            <p14:sldId id="264"/>
            <p14:sldId id="296"/>
            <p14:sldId id="265"/>
            <p14:sldId id="266"/>
            <p14:sldId id="263"/>
          </p14:sldIdLst>
        </p14:section>
        <p14:section name="Summary of Allosteric" id="{CC1E3277-3406-044B-9433-E4D4502F5ED2}">
          <p14:sldIdLst/>
        </p14:section>
        <p14:section name="Insulin and Cortisol" id="{E31583D5-F5F7-F84B-8484-DBD3E66F5469}">
          <p14:sldIdLst>
            <p14:sldId id="275"/>
            <p14:sldId id="278"/>
            <p14:sldId id="290"/>
            <p14:sldId id="291"/>
            <p14:sldId id="273"/>
            <p14:sldId id="274"/>
            <p14:sldId id="283"/>
            <p14:sldId id="299"/>
          </p14:sldIdLst>
        </p14:section>
        <p14:section name="Indirect Regulation of Gluconeogenesis" id="{10DD1FB0-A4B3-6B43-AE65-BF1C5B076B97}">
          <p14:sldIdLst>
            <p14:sldId id="293"/>
            <p14:sldId id="260"/>
            <p14:sldId id="292"/>
            <p14:sldId id="29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4"/>
    <p:restoredTop sz="70766"/>
  </p:normalViewPr>
  <p:slideViewPr>
    <p:cSldViewPr snapToGrid="0" snapToObjects="1">
      <p:cViewPr varScale="1">
        <p:scale>
          <a:sx n="105" d="100"/>
          <a:sy n="105" d="100"/>
        </p:scale>
        <p:origin x="2040"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92C1D-7996-1D40-9C0A-1EC31954866F}"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C95F8-2B87-6A4B-8F59-9658337F2011}" type="slidenum">
              <a:rPr lang="en-US" smtClean="0"/>
              <a:t>‹#›</a:t>
            </a:fld>
            <a:endParaRPr lang="en-US"/>
          </a:p>
        </p:txBody>
      </p:sp>
    </p:spTree>
    <p:extLst>
      <p:ext uri="{BB962C8B-B14F-4D97-AF65-F5344CB8AC3E}">
        <p14:creationId xmlns:p14="http://schemas.microsoft.com/office/powerpoint/2010/main" val="1942930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C95F8-2B87-6A4B-8F59-9658337F2011}" type="slidenum">
              <a:rPr lang="en-US" smtClean="0"/>
              <a:t>1</a:t>
            </a:fld>
            <a:endParaRPr lang="en-US"/>
          </a:p>
        </p:txBody>
      </p:sp>
    </p:spTree>
    <p:extLst>
      <p:ext uri="{BB962C8B-B14F-4D97-AF65-F5344CB8AC3E}">
        <p14:creationId xmlns:p14="http://schemas.microsoft.com/office/powerpoint/2010/main" val="151432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types of ketone bodies that are produced at higher than normal levels when the body is in starvation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862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 main KB produced in the liver is acetoacetate, but the primary circulating ketone is b-hydroxybutyrate which is reduced to a hydroxyl group.</a:t>
            </a:r>
          </a:p>
          <a:p>
            <a:pPr marL="1371600" marR="0" lvl="3"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Under normal conditions of adequate dietary carbohydrate, the production of free acetoacetic acid is negligible, and it is rapidly metabolized by various tissues, especially the skeletal and heart muscles.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In conditions of overproduction of acetoacetic acid, it accumulates above normal levels and part of it is converted to the other two KBs leading to ketonemia and ketonuria (presence of KBs in the blood and urine).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80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The characteristic ‘sweet’ breath odor of ketosis is caused by acetone, which, being a very volatile compound, is eliminated mainly via respiration in the lungs.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82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80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KBs are then used by tissues as a source of energy through a pathway that leads to formation from b-hydroxybutyrate of two molecules of acetyl CoA, which are used ﬁnally in the Krebs cycle which will then be used as energy throughout the body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55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Dietary fiber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Increased nutrient absorption rate </a:t>
            </a:r>
            <a:r>
              <a:rPr lang="en-US" sz="12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Calibri" panose="020F0502020204030204" pitchFamily="34" charset="0"/>
              </a:rPr>
              <a:t> goes through GI faster resulting in decreased absorption of nutrients.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Hunger </a:t>
            </a:r>
            <a:r>
              <a:rPr lang="en-US" sz="12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Calibri" panose="020F0502020204030204" pitchFamily="34" charset="0"/>
              </a:rPr>
              <a:t> because limited fiber the </a:t>
            </a:r>
            <a:r>
              <a:rPr lang="en-US" sz="1200" dirty="0" err="1">
                <a:effectLst/>
                <a:latin typeface="Calibri" panose="020F0502020204030204" pitchFamily="34" charset="0"/>
                <a:ea typeface="Calibri" panose="020F0502020204030204" pitchFamily="34" charset="0"/>
                <a:cs typeface="Calibri" panose="020F0502020204030204" pitchFamily="34" charset="0"/>
              </a:rPr>
              <a:t>chyme</a:t>
            </a:r>
            <a:r>
              <a:rPr lang="en-US" sz="1200" dirty="0">
                <a:effectLst/>
                <a:latin typeface="Calibri" panose="020F0502020204030204" pitchFamily="34" charset="0"/>
                <a:ea typeface="Calibri" panose="020F0502020204030204" pitchFamily="34" charset="0"/>
                <a:cs typeface="Calibri" panose="020F0502020204030204" pitchFamily="34" charset="0"/>
              </a:rPr>
              <a:t> is not viscous which means that it will go from stomach to small intestine faster which leave less time for satiety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Can cause diarrhea because no aid in bulking of fecal matter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Vitamins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 keto diet is known to be deficient in most vitamins and minerals and may be deficient in trace minerals </a:t>
            </a:r>
            <a:r>
              <a:rPr lang="en-US" sz="12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Calibri" panose="020F0502020204030204" pitchFamily="34" charset="0"/>
              </a:rPr>
              <a:t> specific study done on selenium deficiency for patients following a keto diet for epilepsy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This was measured with whole‐blood or serum selenium as part of routine laboratory evaluation every 3 months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Eight of the nine had selenium levels below the normal range (six initially, and two developed low selenium levels on serial testing)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Risk factors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potential unfavorable changes in low-density lipoprotein cholesterol values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There have been many reports of kidney stones while on the ketogenic diet </a:t>
            </a:r>
            <a:r>
              <a:rPr lang="en-US" sz="12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Calibri" panose="020F0502020204030204" pitchFamily="34" charset="0"/>
              </a:rPr>
              <a:t> most are uric acid stones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80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KD results in low urinary pH, which facilitates the formation of uric acid crystals because the solubility of uric acid decreases greatly as pH falls. </a:t>
            </a:r>
          </a:p>
          <a:p>
            <a:pPr marL="2057400" marR="0" lvl="4" indent="-228600">
              <a:lnSpc>
                <a:spcPct val="107000"/>
              </a:lnSpc>
              <a:spcBef>
                <a:spcPts val="0"/>
              </a:spcBef>
              <a:spcAft>
                <a:spcPts val="800"/>
              </a:spcAft>
              <a:buFont typeface="Courier New" panose="02070309020205020404" pitchFamily="49" charset="0"/>
              <a:buChar char="o"/>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2057400" marR="0" lvl="4" indent="-228600" algn="l" defTabSz="914400" rtl="0" eaLnBrk="1" fontAlgn="auto" latinLnBrk="0" hangingPunct="1">
              <a:lnSpc>
                <a:spcPct val="107000"/>
              </a:lnSpc>
              <a:spcBef>
                <a:spcPts val="0"/>
              </a:spcBef>
              <a:spcAft>
                <a:spcPts val="800"/>
              </a:spcAft>
              <a:buClrTx/>
              <a:buSzTx/>
              <a:buFont typeface="Courier New" panose="02070309020205020404" pitchFamily="49" charset="0"/>
              <a:buChar char="o"/>
              <a:tabLst/>
              <a:defRPr/>
            </a:pPr>
            <a:r>
              <a:rPr lang="en-US" sz="1200" kern="1200" dirty="0">
                <a:solidFill>
                  <a:schemeClr val="tx1"/>
                </a:solidFill>
                <a:effectLst/>
                <a:latin typeface="+mn-lt"/>
                <a:ea typeface="+mn-ea"/>
                <a:cs typeface="+mn-cs"/>
              </a:rPr>
              <a:t>But may also be associated with dyslipidemia and a high number of hypoglycemic episodes for adults with Type I diabetes</a:t>
            </a:r>
          </a:p>
          <a:p>
            <a:pPr marL="1828800" marR="0" lvl="4" indent="0">
              <a:lnSpc>
                <a:spcPct val="107000"/>
              </a:lnSpc>
              <a:spcBef>
                <a:spcPts val="0"/>
              </a:spcBef>
              <a:spcAft>
                <a:spcPts val="800"/>
              </a:spcAft>
              <a:buFont typeface="Courier New" panose="02070309020205020404" pitchFamily="49"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121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that it is often used as a method of treatment </a:t>
            </a:r>
          </a:p>
          <a:p>
            <a:r>
              <a:rPr lang="en-US" dirty="0"/>
              <a:t>Epilepsy – idiopathic mechanism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03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implementing ketogenic diet, no need to use PFK1 therefore makes energy other means without glycogen build up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223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There was a study done 2013 to see the results of using the ketogenic diet as a treatment method for diabetes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They defined the ketogenic diet as a low- carb, high- protein diet and the Atkins diet as a low-carb, low-protein and high-fat diet </a:t>
            </a:r>
          </a:p>
          <a:p>
            <a:pPr marL="1371600" marR="0" lvl="3"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They initially assessed if mice with type 1 diabetes, untreated with insulin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the next day their blood glucose levels had fallen from about 500 to about 400 mg/</a:t>
            </a:r>
            <a:r>
              <a:rPr lang="en-US" sz="1200" dirty="0" err="1">
                <a:effectLst/>
                <a:latin typeface="Calibri" panose="020F0502020204030204" pitchFamily="34" charset="0"/>
                <a:ea typeface="Calibri" panose="020F0502020204030204" pitchFamily="34" charset="0"/>
                <a:cs typeface="Calibri" panose="020F0502020204030204" pitchFamily="34" charset="0"/>
              </a:rPr>
              <a:t>dL</a:t>
            </a:r>
            <a:r>
              <a:rPr lang="en-US" sz="1200" dirty="0">
                <a:effectLst/>
                <a:latin typeface="Calibri" panose="020F0502020204030204" pitchFamily="34" charset="0"/>
                <a:ea typeface="Calibri" panose="020F0502020204030204" pitchFamily="34" charset="0"/>
                <a:cs typeface="Calibri" panose="020F0502020204030204" pitchFamily="34" charset="0"/>
              </a:rPr>
              <a:t>, and every day their blood glucose continued to fall by about 100 mg/</a:t>
            </a:r>
            <a:r>
              <a:rPr lang="en-US" sz="1200" dirty="0" err="1">
                <a:effectLst/>
                <a:latin typeface="Calibri" panose="020F0502020204030204" pitchFamily="34" charset="0"/>
                <a:ea typeface="Calibri" panose="020F0502020204030204" pitchFamily="34" charset="0"/>
                <a:cs typeface="Calibri" panose="020F0502020204030204" pitchFamily="34" charset="0"/>
              </a:rPr>
              <a:t>dL</a:t>
            </a:r>
            <a:r>
              <a:rPr lang="en-US" sz="1200" dirty="0">
                <a:effectLst/>
                <a:latin typeface="Calibri" panose="020F0502020204030204" pitchFamily="34" charset="0"/>
                <a:ea typeface="Calibri" panose="020F0502020204030204" pitchFamily="34" charset="0"/>
                <a:cs typeface="Calibri" panose="020F0502020204030204" pitchFamily="34" charset="0"/>
              </a:rPr>
              <a:t>, until the levels were approximately normal (100 mg/</a:t>
            </a:r>
            <a:r>
              <a:rPr lang="en-US" sz="1200" dirty="0" err="1">
                <a:effectLst/>
                <a:latin typeface="Calibri" panose="020F0502020204030204" pitchFamily="34" charset="0"/>
                <a:ea typeface="Calibri" panose="020F0502020204030204" pitchFamily="34" charset="0"/>
                <a:cs typeface="Calibri" panose="020F0502020204030204" pitchFamily="34" charset="0"/>
              </a:rPr>
              <a:t>dL</a:t>
            </a:r>
            <a:r>
              <a:rPr lang="en-US" sz="1200" dirty="0">
                <a:effectLst/>
                <a:latin typeface="Calibri" panose="020F0502020204030204" pitchFamily="34" charset="0"/>
                <a:ea typeface="Calibri" panose="020F0502020204030204" pitchFamily="34" charset="0"/>
                <a:cs typeface="Calibri" panose="020F0502020204030204" pitchFamily="34" charset="0"/>
              </a:rPr>
              <a:t>)</a:t>
            </a:r>
          </a:p>
          <a:p>
            <a:pPr marL="1828800" marR="0" lvl="4" indent="0">
              <a:lnSpc>
                <a:spcPct val="107000"/>
              </a:lnSpc>
              <a:spcBef>
                <a:spcPts val="0"/>
              </a:spcBef>
              <a:spcAft>
                <a:spcPts val="0"/>
              </a:spcAft>
              <a:buFont typeface="Courier New" panose="02070309020205020404" pitchFamily="49"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Next assessed if the ketogenic diet would be effective in reversing diabetic complications, which are not reversed even by normalization of blood glucose.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by monitored urinary albumin/creatinine ratios until they</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cs typeface="Calibri" panose="020F0502020204030204" pitchFamily="34" charset="0"/>
              </a:rPr>
              <a:t>clearly indicated nephropathy.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10-fold increase in albumin/creatinine ratios in the type 1 diabetic mice, half the mice were placed on the ketogenic diet.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As before, blood glucose in type 1 diabetic mice was normalized within 1 week of placing the mice on the ketogenic diet; blood glucose was slightly but significantly reduced in wild-type controls.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Within 2 weeks of the switch, 4 of 12 diabetic mice had died, whereas none of the mice on the ketogenic diet had died.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057400" marR="0" lvl="4" indent="-2286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Calibri" panose="020F0502020204030204" pitchFamily="34" charset="0"/>
              </a:rPr>
              <a:t>The mice were then sacrificed, and kidney gene expression was assessed. they were all at least partially reversed (in most cases completely reversed) by the ketogenic diet. </a:t>
            </a:r>
          </a:p>
          <a:p>
            <a:pPr marL="1828800" marR="0" lvl="4" indent="0">
              <a:lnSpc>
                <a:spcPct val="107000"/>
              </a:lnSpc>
              <a:spcBef>
                <a:spcPts val="0"/>
              </a:spcBef>
              <a:spcAft>
                <a:spcPts val="0"/>
              </a:spcAft>
              <a:buFont typeface="Courier New" panose="02070309020205020404" pitchFamily="49"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We carried out a similar study in type 2 (</a:t>
            </a:r>
            <a:r>
              <a:rPr lang="en-US" sz="1200" dirty="0" err="1">
                <a:effectLst/>
                <a:latin typeface="Calibri" panose="020F0502020204030204" pitchFamily="34" charset="0"/>
                <a:ea typeface="Calibri" panose="020F0502020204030204" pitchFamily="34" charset="0"/>
                <a:cs typeface="Calibri" panose="020F0502020204030204" pitchFamily="34" charset="0"/>
              </a:rPr>
              <a:t>db</a:t>
            </a:r>
            <a:r>
              <a:rPr lang="en-US" sz="1200" dirty="0">
                <a:effectLst/>
                <a:latin typeface="Calibri" panose="020F0502020204030204" pitchFamily="34" charset="0"/>
                <a:ea typeface="Calibri" panose="020F0502020204030204" pitchFamily="34" charset="0"/>
                <a:cs typeface="Calibri" panose="020F0502020204030204" pitchFamily="34" charset="0"/>
              </a:rPr>
              <a:t>/</a:t>
            </a:r>
            <a:r>
              <a:rPr lang="en-US" sz="1200" dirty="0" err="1">
                <a:effectLst/>
                <a:latin typeface="Calibri" panose="020F0502020204030204" pitchFamily="34" charset="0"/>
                <a:ea typeface="Calibri" panose="020F0502020204030204" pitchFamily="34" charset="0"/>
                <a:cs typeface="Calibri" panose="020F0502020204030204" pitchFamily="34" charset="0"/>
              </a:rPr>
              <a:t>db</a:t>
            </a:r>
            <a:r>
              <a:rPr lang="en-US" sz="1200" dirty="0">
                <a:effectLst/>
                <a:latin typeface="Calibri" panose="020F0502020204030204" pitchFamily="34" charset="0"/>
                <a:ea typeface="Calibri" panose="020F0502020204030204" pitchFamily="34" charset="0"/>
                <a:cs typeface="Calibri" panose="020F0502020204030204" pitchFamily="34" charset="0"/>
              </a:rPr>
              <a:t>) diabetic mice with the same result</a:t>
            </a:r>
          </a:p>
          <a:p>
            <a:pPr marL="1371600" marR="0" lvl="3"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These data suggest that a plausible treatment for diabetic complications would be for patients to be placed on a low-carbohydrate, high-protein diet Atkins-type diet which entails relatively high compliance compared to the classic ketogenic diet. After 6 months, patients would then be placed on a classic ketogenic diet, monitoring relevant complications </a:t>
            </a:r>
          </a:p>
          <a:p>
            <a:pPr marL="1371600" marR="0" lvl="3" indent="0">
              <a:lnSpc>
                <a:spcPct val="107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Important to remember that ketogenic and Atkins diets have shown different results in animals’ vs human testing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295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Net expense of gluconeogenesis is -12 ATP along with expenditure of ketone body production will likely have negative energy balance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467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Does not teach realistic diet lifestyle </a:t>
            </a:r>
            <a:r>
              <a:rPr lang="en-US" sz="12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Calibri" panose="020F0502020204030204" pitchFamily="34" charset="0"/>
              </a:rPr>
              <a:t> good eating habits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Eats lots of high fat food, animal protein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Tends to eat too much animal products and not enough vegetables resulting in vitamin deficiencies, high intake of cholesterol,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Realistically, this is diet is hard to sustain over a long period of time therefore effects (weight loss) will likely to be temporary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Not a guaranteed way to lose weight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 initial rapid weight loss is mostly from glycogen depletion (which carries a lot of water with it), not actual fat mass loss, though that may happen later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26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25</a:t>
            </a:fld>
            <a:endParaRPr lang="en-US"/>
          </a:p>
        </p:txBody>
      </p:sp>
    </p:spTree>
    <p:extLst>
      <p:ext uri="{BB962C8B-B14F-4D97-AF65-F5344CB8AC3E}">
        <p14:creationId xmlns:p14="http://schemas.microsoft.com/office/powerpoint/2010/main" val="195726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5E2C95F8-2B87-6A4B-8F59-9658337F2011}" type="slidenum">
              <a:rPr lang="en-US" smtClean="0"/>
              <a:t>2</a:t>
            </a:fld>
            <a:endParaRPr lang="en-US"/>
          </a:p>
        </p:txBody>
      </p:sp>
    </p:spTree>
    <p:extLst>
      <p:ext uri="{BB962C8B-B14F-4D97-AF65-F5344CB8AC3E}">
        <p14:creationId xmlns:p14="http://schemas.microsoft.com/office/powerpoint/2010/main" val="259035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27</a:t>
            </a:fld>
            <a:endParaRPr lang="en-US"/>
          </a:p>
        </p:txBody>
      </p:sp>
    </p:spTree>
    <p:extLst>
      <p:ext uri="{BB962C8B-B14F-4D97-AF65-F5344CB8AC3E}">
        <p14:creationId xmlns:p14="http://schemas.microsoft.com/office/powerpoint/2010/main" val="2774256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28</a:t>
            </a:fld>
            <a:endParaRPr lang="en-US"/>
          </a:p>
        </p:txBody>
      </p:sp>
    </p:spTree>
    <p:extLst>
      <p:ext uri="{BB962C8B-B14F-4D97-AF65-F5344CB8AC3E}">
        <p14:creationId xmlns:p14="http://schemas.microsoft.com/office/powerpoint/2010/main" val="36970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Provide a high-carbohydrate and high-protein diet with frequent feedings to help prevent dependence on gluconeogenesis.</a:t>
            </a:r>
          </a:p>
          <a:p>
            <a:r>
              <a:rPr lang="en-US" sz="1200" b="0" i="0" kern="1200" dirty="0">
                <a:solidFill>
                  <a:schemeClr val="tx1"/>
                </a:solidFill>
                <a:effectLst/>
                <a:latin typeface="+mn-lt"/>
                <a:ea typeface="+mn-ea"/>
                <a:cs typeface="+mn-cs"/>
              </a:rPr>
              <a:t>ketogenic diet is an absolute contraindication, shown to worsen the acidosis into a life-threatening range.</a:t>
            </a:r>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29</a:t>
            </a:fld>
            <a:endParaRPr lang="en-US"/>
          </a:p>
        </p:txBody>
      </p:sp>
    </p:spTree>
    <p:extLst>
      <p:ext uri="{BB962C8B-B14F-4D97-AF65-F5344CB8AC3E}">
        <p14:creationId xmlns:p14="http://schemas.microsoft.com/office/powerpoint/2010/main" val="478807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a:p>
            <a:r>
              <a:rPr lang="en-US" dirty="0"/>
              <a:t>Would this be true of muscle as well</a:t>
            </a:r>
          </a:p>
        </p:txBody>
      </p:sp>
      <p:sp>
        <p:nvSpPr>
          <p:cNvPr id="4" name="Slide Number Placeholder 3"/>
          <p:cNvSpPr>
            <a:spLocks noGrp="1"/>
          </p:cNvSpPr>
          <p:nvPr>
            <p:ph type="sldNum" sz="quarter" idx="5"/>
          </p:nvPr>
        </p:nvSpPr>
        <p:spPr/>
        <p:txBody>
          <a:bodyPr/>
          <a:lstStyle/>
          <a:p>
            <a:fld id="{5E2C95F8-2B87-6A4B-8F59-9658337F2011}" type="slidenum">
              <a:rPr lang="en-US" smtClean="0"/>
              <a:t>33</a:t>
            </a:fld>
            <a:endParaRPr lang="en-US"/>
          </a:p>
        </p:txBody>
      </p:sp>
    </p:spTree>
    <p:extLst>
      <p:ext uri="{BB962C8B-B14F-4D97-AF65-F5344CB8AC3E}">
        <p14:creationId xmlns:p14="http://schemas.microsoft.com/office/powerpoint/2010/main" val="211050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unsatisfyingly compelling</a:t>
            </a:r>
          </a:p>
        </p:txBody>
      </p:sp>
      <p:sp>
        <p:nvSpPr>
          <p:cNvPr id="4" name="Slide Number Placeholder 3"/>
          <p:cNvSpPr>
            <a:spLocks noGrp="1"/>
          </p:cNvSpPr>
          <p:nvPr>
            <p:ph type="sldNum" sz="quarter" idx="10"/>
          </p:nvPr>
        </p:nvSpPr>
        <p:spPr/>
        <p:txBody>
          <a:bodyPr/>
          <a:lstStyle/>
          <a:p>
            <a:fld id="{5E2C95F8-2B87-6A4B-8F59-9658337F2011}" type="slidenum">
              <a:rPr lang="en-US" smtClean="0"/>
              <a:t>39</a:t>
            </a:fld>
            <a:endParaRPr lang="en-US"/>
          </a:p>
        </p:txBody>
      </p:sp>
    </p:spTree>
    <p:extLst>
      <p:ext uri="{BB962C8B-B14F-4D97-AF65-F5344CB8AC3E}">
        <p14:creationId xmlns:p14="http://schemas.microsoft.com/office/powerpoint/2010/main" val="557269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relative risk by 33% but attenuated when controlling for SES</a:t>
            </a:r>
          </a:p>
        </p:txBody>
      </p:sp>
      <p:sp>
        <p:nvSpPr>
          <p:cNvPr id="4" name="Slide Number Placeholder 3"/>
          <p:cNvSpPr>
            <a:spLocks noGrp="1"/>
          </p:cNvSpPr>
          <p:nvPr>
            <p:ph type="sldNum" sz="quarter" idx="5"/>
          </p:nvPr>
        </p:nvSpPr>
        <p:spPr/>
        <p:txBody>
          <a:bodyPr/>
          <a:lstStyle/>
          <a:p>
            <a:fld id="{5E2C95F8-2B87-6A4B-8F59-9658337F2011}" type="slidenum">
              <a:rPr lang="en-US" smtClean="0"/>
              <a:t>42</a:t>
            </a:fld>
            <a:endParaRPr lang="en-US"/>
          </a:p>
        </p:txBody>
      </p:sp>
    </p:spTree>
    <p:extLst>
      <p:ext uri="{BB962C8B-B14F-4D97-AF65-F5344CB8AC3E}">
        <p14:creationId xmlns:p14="http://schemas.microsoft.com/office/powerpoint/2010/main" val="4005019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alanine</a:t>
            </a:r>
          </a:p>
        </p:txBody>
      </p:sp>
      <p:sp>
        <p:nvSpPr>
          <p:cNvPr id="4" name="Slide Number Placeholder 3"/>
          <p:cNvSpPr>
            <a:spLocks noGrp="1"/>
          </p:cNvSpPr>
          <p:nvPr>
            <p:ph type="sldNum" sz="quarter" idx="10"/>
          </p:nvPr>
        </p:nvSpPr>
        <p:spPr/>
        <p:txBody>
          <a:bodyPr/>
          <a:lstStyle/>
          <a:p>
            <a:fld id="{5E2C95F8-2B87-6A4B-8F59-9658337F2011}" type="slidenum">
              <a:rPr lang="en-US" smtClean="0"/>
              <a:t>44</a:t>
            </a:fld>
            <a:endParaRPr lang="en-US"/>
          </a:p>
        </p:txBody>
      </p:sp>
    </p:spTree>
    <p:extLst>
      <p:ext uri="{BB962C8B-B14F-4D97-AF65-F5344CB8AC3E}">
        <p14:creationId xmlns:p14="http://schemas.microsoft.com/office/powerpoint/2010/main" val="150937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5E2C95F8-2B87-6A4B-8F59-9658337F2011}" type="slidenum">
              <a:rPr lang="en-US" smtClean="0"/>
              <a:t>3</a:t>
            </a:fld>
            <a:endParaRPr lang="en-US"/>
          </a:p>
        </p:txBody>
      </p:sp>
    </p:spTree>
    <p:extLst>
      <p:ext uri="{BB962C8B-B14F-4D97-AF65-F5344CB8AC3E}">
        <p14:creationId xmlns:p14="http://schemas.microsoft.com/office/powerpoint/2010/main" val="120859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5E2C95F8-2B87-6A4B-8F59-9658337F2011}" type="slidenum">
              <a:rPr lang="en-US" smtClean="0"/>
              <a:t>4</a:t>
            </a:fld>
            <a:endParaRPr lang="en-US"/>
          </a:p>
        </p:txBody>
      </p:sp>
    </p:spTree>
    <p:extLst>
      <p:ext uri="{BB962C8B-B14F-4D97-AF65-F5344CB8AC3E}">
        <p14:creationId xmlns:p14="http://schemas.microsoft.com/office/powerpoint/2010/main" val="112998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Glycolysis</a:t>
            </a:r>
            <a:r>
              <a:rPr lang="en-US" baseline="0" dirty="0"/>
              <a:t> followed by </a:t>
            </a:r>
            <a:r>
              <a:rPr lang="en-US" baseline="0" dirty="0" err="1"/>
              <a:t>gluconeoegenesis</a:t>
            </a:r>
            <a:r>
              <a:rPr lang="en-US" baseline="0" dirty="0"/>
              <a:t> is net energy costly, therefore never want both at the same time</a:t>
            </a:r>
            <a:endParaRPr lang="en-US" dirty="0"/>
          </a:p>
        </p:txBody>
      </p:sp>
      <p:sp>
        <p:nvSpPr>
          <p:cNvPr id="4" name="Slide Number Placeholder 3"/>
          <p:cNvSpPr>
            <a:spLocks noGrp="1"/>
          </p:cNvSpPr>
          <p:nvPr>
            <p:ph type="sldNum" sz="quarter" idx="10"/>
          </p:nvPr>
        </p:nvSpPr>
        <p:spPr/>
        <p:txBody>
          <a:bodyPr/>
          <a:lstStyle/>
          <a:p>
            <a:fld id="{5E2C95F8-2B87-6A4B-8F59-9658337F2011}" type="slidenum">
              <a:rPr lang="en-US" smtClean="0"/>
              <a:t>8</a:t>
            </a:fld>
            <a:endParaRPr lang="en-US"/>
          </a:p>
        </p:txBody>
      </p:sp>
    </p:spTree>
    <p:extLst>
      <p:ext uri="{BB962C8B-B14F-4D97-AF65-F5344CB8AC3E}">
        <p14:creationId xmlns:p14="http://schemas.microsoft.com/office/powerpoint/2010/main" val="19968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9</a:t>
            </a:fld>
            <a:endParaRPr lang="en-US"/>
          </a:p>
        </p:txBody>
      </p:sp>
    </p:spTree>
    <p:extLst>
      <p:ext uri="{BB962C8B-B14F-4D97-AF65-F5344CB8AC3E}">
        <p14:creationId xmlns:p14="http://schemas.microsoft.com/office/powerpoint/2010/main" val="2239723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Glucose Produced</a:t>
            </a:r>
          </a:p>
          <a:p>
            <a:r>
              <a:rPr lang="en-US" dirty="0"/>
              <a:t>Control – 6.1 x 75 x 24 x 60 = 588,528 </a:t>
            </a:r>
            <a:r>
              <a:rPr lang="en-US" dirty="0" err="1"/>
              <a:t>umoles</a:t>
            </a:r>
            <a:r>
              <a:rPr lang="en-US" dirty="0"/>
              <a:t> or 589 </a:t>
            </a:r>
            <a:r>
              <a:rPr lang="en-US" dirty="0" err="1"/>
              <a:t>mmoles</a:t>
            </a:r>
            <a:r>
              <a:rPr lang="en-US" dirty="0"/>
              <a:t> or 0.59 moles</a:t>
            </a:r>
          </a:p>
          <a:p>
            <a:r>
              <a:rPr lang="en-US" dirty="0"/>
              <a:t>DM – 9.8 * 70 * 24 * 60 = 1.06 moles</a:t>
            </a:r>
          </a:p>
          <a:p>
            <a:endParaRPr lang="en-US" dirty="0"/>
          </a:p>
          <a:p>
            <a:r>
              <a:rPr lang="en-US" dirty="0"/>
              <a:t>ATP Needed </a:t>
            </a:r>
          </a:p>
          <a:p>
            <a:r>
              <a:rPr lang="en-US" dirty="0"/>
              <a:t>0.59*6 = 3.5 moles of ATP</a:t>
            </a:r>
          </a:p>
          <a:p>
            <a:r>
              <a:rPr lang="en-US" dirty="0"/>
              <a:t>1.06*6 = 6.4 moles of ATP</a:t>
            </a:r>
          </a:p>
          <a:p>
            <a:endParaRPr lang="en-US" dirty="0"/>
          </a:p>
          <a:p>
            <a:r>
              <a:rPr lang="en-US" dirty="0"/>
              <a:t>3.5 * 12 = 42 Cal</a:t>
            </a:r>
          </a:p>
          <a:p>
            <a:r>
              <a:rPr lang="en-US" dirty="0"/>
              <a:t>6.4 * 12 = 77 Cal</a:t>
            </a:r>
          </a:p>
          <a:p>
            <a:endParaRPr lang="en-US" dirty="0"/>
          </a:p>
          <a:p>
            <a:endParaRPr lang="en-US" dirty="0"/>
          </a:p>
        </p:txBody>
      </p:sp>
      <p:sp>
        <p:nvSpPr>
          <p:cNvPr id="4" name="Slide Number Placeholder 3"/>
          <p:cNvSpPr>
            <a:spLocks noGrp="1"/>
          </p:cNvSpPr>
          <p:nvPr>
            <p:ph type="sldNum" sz="quarter" idx="5"/>
          </p:nvPr>
        </p:nvSpPr>
        <p:spPr/>
        <p:txBody>
          <a:bodyPr/>
          <a:lstStyle/>
          <a:p>
            <a:fld id="{5E2C95F8-2B87-6A4B-8F59-9658337F2011}" type="slidenum">
              <a:rPr lang="en-US" smtClean="0"/>
              <a:t>10</a:t>
            </a:fld>
            <a:endParaRPr lang="en-US"/>
          </a:p>
        </p:txBody>
      </p:sp>
    </p:spTree>
    <p:extLst>
      <p:ext uri="{BB962C8B-B14F-4D97-AF65-F5344CB8AC3E}">
        <p14:creationId xmlns:p14="http://schemas.microsoft.com/office/powerpoint/2010/main" val="244380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the classical ketogenic diet which has been used since the 1920s and is based on a ratio of fat: carbohydrate and protein of 3:1 or 4:1</a:t>
            </a:r>
          </a:p>
          <a:p>
            <a:pPr marL="914400" marR="0" lvl="2" indent="0">
              <a:lnSpc>
                <a:spcPct val="107000"/>
              </a:lnSpc>
              <a:spcBef>
                <a:spcPts val="0"/>
              </a:spcBef>
              <a:spcAft>
                <a:spcPts val="0"/>
              </a:spcAft>
              <a:buFont typeface="Wingdings" panose="05000000000000000000" pitchFamily="2"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A modification to this diet that used medium-chain triglycerides (MCT) as an alternative fat source was introduced in the 1970s and became popular for weight loss – it was also known as ‘Atkins Diet’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MCT yield more ketones per kilocalorie of energy provided than long-chain triglycerides (LCT) do, they are absorbed more efficiently, and are carried directly from the digestive system to the liver by the portal vein. </a:t>
            </a:r>
          </a:p>
          <a:p>
            <a:pPr marL="1600200" marR="0" lvl="3" indent="-228600">
              <a:lnSpc>
                <a:spcPct val="107000"/>
              </a:lnSpc>
              <a:spcBef>
                <a:spcPts val="0"/>
              </a:spcBef>
              <a:spcAft>
                <a:spcPts val="0"/>
              </a:spcAft>
              <a:buFont typeface="Symbol" panose="05050102010706020507" pitchFamily="18" charset="2"/>
              <a:buChar char=""/>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1600200" marR="0" lvl="3" indent="-2286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Calibri" panose="020F0502020204030204" pitchFamily="34" charset="0"/>
              </a:rPr>
              <a:t>Typical ketogenic diet followed today has less than 50g of CHO which should result in less than 5% of energy intake with 15-20% PRO intake and 75-80% fat intake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25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production of ketone bodies is called ketogenesis and which occurs principally in the mitochondrial matrix in the liver.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BBE19-1077-4D4B-8EBC-73A4C99487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88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5EE6E62-5598-4C46-AC7B-40631EF46DB5}"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54644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EE6E62-5598-4C46-AC7B-40631EF46DB5}"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102594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EE6E62-5598-4C46-AC7B-40631EF46DB5}"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986456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17073176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493604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19026564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5769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5119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372813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928377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8322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EE6E62-5598-4C46-AC7B-40631EF46DB5}"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1000757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788669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67059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063333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EE6E62-5598-4C46-AC7B-40631EF46DB5}"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46829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EE6E62-5598-4C46-AC7B-40631EF46DB5}"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150415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EE6E62-5598-4C46-AC7B-40631EF46DB5}"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443980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EE6E62-5598-4C46-AC7B-40631EF46DB5}"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161926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EE6E62-5598-4C46-AC7B-40631EF46DB5}"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21085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EE6E62-5598-4C46-AC7B-40631EF46DB5}"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1212733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EE6E62-5598-4C46-AC7B-40631EF46DB5}"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94496-0954-6C41-8C74-2ABA5542612F}" type="slidenum">
              <a:rPr lang="en-US" smtClean="0"/>
              <a:t>‹#›</a:t>
            </a:fld>
            <a:endParaRPr lang="en-US"/>
          </a:p>
        </p:txBody>
      </p:sp>
    </p:spTree>
    <p:extLst>
      <p:ext uri="{BB962C8B-B14F-4D97-AF65-F5344CB8AC3E}">
        <p14:creationId xmlns:p14="http://schemas.microsoft.com/office/powerpoint/2010/main" val="64825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E6E62-5598-4C46-AC7B-40631EF46DB5}" type="datetimeFigureOut">
              <a:rPr lang="en-US" smtClean="0"/>
              <a:t>10/10/18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94496-0954-6C41-8C74-2ABA5542612F}" type="slidenum">
              <a:rPr lang="en-US" smtClean="0"/>
              <a:t>‹#›</a:t>
            </a:fld>
            <a:endParaRPr lang="en-US"/>
          </a:p>
        </p:txBody>
      </p:sp>
    </p:spTree>
    <p:extLst>
      <p:ext uri="{BB962C8B-B14F-4D97-AF65-F5344CB8AC3E}">
        <p14:creationId xmlns:p14="http://schemas.microsoft.com/office/powerpoint/2010/main" val="564406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346436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Gluconeogenesis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6988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8BDB-F913-BB4C-B930-176CC6ABC128}"/>
              </a:ext>
            </a:extLst>
          </p:cNvPr>
          <p:cNvSpPr>
            <a:spLocks noGrp="1"/>
          </p:cNvSpPr>
          <p:nvPr>
            <p:ph type="title"/>
          </p:nvPr>
        </p:nvSpPr>
        <p:spPr/>
        <p:txBody>
          <a:bodyPr/>
          <a:lstStyle/>
          <a:p>
            <a:r>
              <a:rPr lang="en-US" dirty="0"/>
              <a:t>Energy Consumption and GNG</a:t>
            </a:r>
          </a:p>
        </p:txBody>
      </p:sp>
      <p:sp>
        <p:nvSpPr>
          <p:cNvPr id="3" name="Content Placeholder 2">
            <a:extLst>
              <a:ext uri="{FF2B5EF4-FFF2-40B4-BE49-F238E27FC236}">
                <a16:creationId xmlns:a16="http://schemas.microsoft.com/office/drawing/2014/main" id="{BE676273-E4F0-9241-9840-C778C0C8E645}"/>
              </a:ext>
            </a:extLst>
          </p:cNvPr>
          <p:cNvSpPr>
            <a:spLocks noGrp="1"/>
          </p:cNvSpPr>
          <p:nvPr>
            <p:ph idx="1"/>
          </p:nvPr>
        </p:nvSpPr>
        <p:spPr>
          <a:xfrm>
            <a:off x="838200" y="1825624"/>
            <a:ext cx="5803232" cy="4838009"/>
          </a:xfrm>
        </p:spPr>
        <p:txBody>
          <a:bodyPr>
            <a:normAutofit/>
          </a:bodyPr>
          <a:lstStyle/>
          <a:p>
            <a:r>
              <a:rPr lang="en-US" dirty="0"/>
              <a:t>How much glucose does an average person make</a:t>
            </a:r>
          </a:p>
          <a:p>
            <a:endParaRPr lang="en-US" dirty="0"/>
          </a:p>
          <a:p>
            <a:r>
              <a:rPr lang="en-US" dirty="0"/>
              <a:t>Why is gluconeogenesis higher in obese type 2 diabetics</a:t>
            </a:r>
          </a:p>
          <a:p>
            <a:endParaRPr lang="en-US" dirty="0"/>
          </a:p>
          <a:p>
            <a:r>
              <a:rPr lang="en-US" dirty="0"/>
              <a:t>Which group is using more energy?</a:t>
            </a:r>
          </a:p>
          <a:p>
            <a:endParaRPr lang="en-US" dirty="0"/>
          </a:p>
          <a:p>
            <a:r>
              <a:rPr lang="en-US" dirty="0"/>
              <a:t>How does this relate to basal metabolic rates?</a:t>
            </a:r>
          </a:p>
          <a:p>
            <a:endParaRPr lang="en-US" dirty="0"/>
          </a:p>
          <a:p>
            <a:endParaRPr lang="en-US" dirty="0"/>
          </a:p>
        </p:txBody>
      </p:sp>
      <p:pic>
        <p:nvPicPr>
          <p:cNvPr id="4" name="Picture 3">
            <a:extLst>
              <a:ext uri="{FF2B5EF4-FFF2-40B4-BE49-F238E27FC236}">
                <a16:creationId xmlns:a16="http://schemas.microsoft.com/office/drawing/2014/main" id="{BB6B1C38-84F8-0A48-B56F-893ABED49381}"/>
              </a:ext>
            </a:extLst>
          </p:cNvPr>
          <p:cNvPicPr>
            <a:picLocks noChangeAspect="1"/>
          </p:cNvPicPr>
          <p:nvPr/>
        </p:nvPicPr>
        <p:blipFill>
          <a:blip r:embed="rId3"/>
          <a:stretch>
            <a:fillRect/>
          </a:stretch>
        </p:blipFill>
        <p:spPr>
          <a:xfrm>
            <a:off x="6978316" y="1280695"/>
            <a:ext cx="5213684" cy="3728705"/>
          </a:xfrm>
          <a:prstGeom prst="rect">
            <a:avLst/>
          </a:prstGeom>
        </p:spPr>
      </p:pic>
      <p:sp>
        <p:nvSpPr>
          <p:cNvPr id="5" name="TextBox 4">
            <a:extLst>
              <a:ext uri="{FF2B5EF4-FFF2-40B4-BE49-F238E27FC236}">
                <a16:creationId xmlns:a16="http://schemas.microsoft.com/office/drawing/2014/main" id="{4D216260-D689-324B-921F-6486C2B0CB2E}"/>
              </a:ext>
            </a:extLst>
          </p:cNvPr>
          <p:cNvSpPr txBox="1"/>
          <p:nvPr/>
        </p:nvSpPr>
        <p:spPr>
          <a:xfrm>
            <a:off x="6884532" y="5186306"/>
            <a:ext cx="5307468" cy="1477328"/>
          </a:xfrm>
          <a:prstGeom prst="rect">
            <a:avLst/>
          </a:prstGeom>
          <a:noFill/>
        </p:spPr>
        <p:txBody>
          <a:bodyPr wrap="square" rtlCol="0">
            <a:spAutoFit/>
          </a:bodyPr>
          <a:lstStyle/>
          <a:p>
            <a:r>
              <a:rPr lang="en-US" dirty="0"/>
              <a:t>Magnusson, I., Rothman, D. L., Katz, L. D., Shulman, R. G. &amp; Shulman, G. I. Increased rate of gluconeogenesis in type II diabetes mellitus. A 13C nuclear magnetic resonance study. </a:t>
            </a:r>
            <a:r>
              <a:rPr lang="en-US" i="1" dirty="0"/>
              <a:t>J. </a:t>
            </a:r>
            <a:r>
              <a:rPr lang="en-US" i="1" dirty="0" err="1"/>
              <a:t>Clin</a:t>
            </a:r>
            <a:r>
              <a:rPr lang="en-US" i="1" dirty="0"/>
              <a:t>. Invest.</a:t>
            </a:r>
            <a:r>
              <a:rPr lang="en-US" dirty="0"/>
              <a:t> </a:t>
            </a:r>
            <a:r>
              <a:rPr lang="en-US" b="1" dirty="0"/>
              <a:t>90,</a:t>
            </a:r>
            <a:r>
              <a:rPr lang="en-US" dirty="0"/>
              <a:t> 1323–1327 (1992).</a:t>
            </a:r>
          </a:p>
          <a:p>
            <a:endParaRPr lang="en-US" dirty="0"/>
          </a:p>
        </p:txBody>
      </p:sp>
      <p:sp>
        <p:nvSpPr>
          <p:cNvPr id="6" name="Rectangle 5">
            <a:extLst>
              <a:ext uri="{FF2B5EF4-FFF2-40B4-BE49-F238E27FC236}">
                <a16:creationId xmlns:a16="http://schemas.microsoft.com/office/drawing/2014/main" id="{BAB45E09-79F6-9745-9E49-5884B6615132}"/>
              </a:ext>
            </a:extLst>
          </p:cNvPr>
          <p:cNvSpPr/>
          <p:nvPr/>
        </p:nvSpPr>
        <p:spPr>
          <a:xfrm>
            <a:off x="6899522" y="3495076"/>
            <a:ext cx="5110952" cy="43234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A0BA-F9C6-4CB1-BFCD-71E52E7C775F}"/>
              </a:ext>
            </a:extLst>
          </p:cNvPr>
          <p:cNvSpPr>
            <a:spLocks noGrp="1"/>
          </p:cNvSpPr>
          <p:nvPr>
            <p:ph type="ctrTitle"/>
          </p:nvPr>
        </p:nvSpPr>
        <p:spPr/>
        <p:txBody>
          <a:bodyPr/>
          <a:lstStyle/>
          <a:p>
            <a:r>
              <a:rPr lang="en-US" dirty="0"/>
              <a:t>The ketogenic diet</a:t>
            </a:r>
          </a:p>
        </p:txBody>
      </p:sp>
      <p:sp>
        <p:nvSpPr>
          <p:cNvPr id="3" name="Subtitle 2">
            <a:extLst>
              <a:ext uri="{FF2B5EF4-FFF2-40B4-BE49-F238E27FC236}">
                <a16:creationId xmlns:a16="http://schemas.microsoft.com/office/drawing/2014/main" id="{7CC2EF42-F8D4-41BB-92E3-48CF6B14A063}"/>
              </a:ext>
            </a:extLst>
          </p:cNvPr>
          <p:cNvSpPr>
            <a:spLocks noGrp="1"/>
          </p:cNvSpPr>
          <p:nvPr>
            <p:ph type="subTitle" idx="1"/>
          </p:nvPr>
        </p:nvSpPr>
        <p:spPr/>
        <p:txBody>
          <a:bodyPr/>
          <a:lstStyle/>
          <a:p>
            <a:r>
              <a:rPr lang="en-US" dirty="0"/>
              <a:t>Afaaf Nassif </a:t>
            </a:r>
          </a:p>
        </p:txBody>
      </p:sp>
    </p:spTree>
    <p:extLst>
      <p:ext uri="{BB962C8B-B14F-4D97-AF65-F5344CB8AC3E}">
        <p14:creationId xmlns:p14="http://schemas.microsoft.com/office/powerpoint/2010/main" val="68299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201D-D784-40EE-A290-9CDBC1CD91C2}"/>
              </a:ext>
            </a:extLst>
          </p:cNvPr>
          <p:cNvSpPr>
            <a:spLocks noGrp="1"/>
          </p:cNvSpPr>
          <p:nvPr>
            <p:ph type="title"/>
          </p:nvPr>
        </p:nvSpPr>
        <p:spPr/>
        <p:txBody>
          <a:bodyPr/>
          <a:lstStyle/>
          <a:p>
            <a:r>
              <a:rPr lang="en-US" dirty="0"/>
              <a:t>What is the ketogenic diet? </a:t>
            </a:r>
          </a:p>
        </p:txBody>
      </p:sp>
      <p:sp>
        <p:nvSpPr>
          <p:cNvPr id="3" name="Content Placeholder 2">
            <a:extLst>
              <a:ext uri="{FF2B5EF4-FFF2-40B4-BE49-F238E27FC236}">
                <a16:creationId xmlns:a16="http://schemas.microsoft.com/office/drawing/2014/main" id="{CD5F99CC-EA1B-4284-9CB5-EC76E6F7413C}"/>
              </a:ext>
            </a:extLst>
          </p:cNvPr>
          <p:cNvSpPr>
            <a:spLocks noGrp="1"/>
          </p:cNvSpPr>
          <p:nvPr>
            <p:ph idx="1"/>
          </p:nvPr>
        </p:nvSpPr>
        <p:spPr/>
        <p:txBody>
          <a:bodyPr/>
          <a:lstStyle/>
          <a:p>
            <a:r>
              <a:rPr lang="en-US" dirty="0"/>
              <a:t>Has been used since the 1920’s for epilepsy </a:t>
            </a:r>
          </a:p>
          <a:p>
            <a:r>
              <a:rPr lang="en-US" dirty="0"/>
              <a:t>Was modified in the 1970’s to the ‘Atkins Diet’</a:t>
            </a:r>
          </a:p>
          <a:p>
            <a:r>
              <a:rPr lang="en-US" dirty="0"/>
              <a:t>Now</a:t>
            </a:r>
          </a:p>
          <a:p>
            <a:pPr lvl="1">
              <a:buFont typeface="Courier New" panose="02070309020205020404" pitchFamily="49" charset="0"/>
              <a:buChar char="o"/>
            </a:pPr>
            <a:r>
              <a:rPr lang="en-US" dirty="0"/>
              <a:t>5% or less of CHO </a:t>
            </a:r>
          </a:p>
          <a:p>
            <a:pPr lvl="1">
              <a:buFont typeface="Courier New" panose="02070309020205020404" pitchFamily="49" charset="0"/>
              <a:buChar char="o"/>
            </a:pPr>
            <a:r>
              <a:rPr lang="en-US" dirty="0"/>
              <a:t>15-20% PRO </a:t>
            </a:r>
          </a:p>
          <a:p>
            <a:pPr lvl="1">
              <a:buFont typeface="Courier New" panose="02070309020205020404" pitchFamily="49" charset="0"/>
              <a:buChar char="o"/>
            </a:pPr>
            <a:r>
              <a:rPr lang="en-US" dirty="0"/>
              <a:t>75-80% fat </a:t>
            </a:r>
          </a:p>
        </p:txBody>
      </p:sp>
    </p:spTree>
    <p:extLst>
      <p:ext uri="{BB962C8B-B14F-4D97-AF65-F5344CB8AC3E}">
        <p14:creationId xmlns:p14="http://schemas.microsoft.com/office/powerpoint/2010/main" val="20846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6C71-484B-4522-8835-354ED5324305}"/>
              </a:ext>
            </a:extLst>
          </p:cNvPr>
          <p:cNvSpPr>
            <a:spLocks noGrp="1"/>
          </p:cNvSpPr>
          <p:nvPr>
            <p:ph type="title"/>
          </p:nvPr>
        </p:nvSpPr>
        <p:spPr/>
        <p:txBody>
          <a:bodyPr/>
          <a:lstStyle/>
          <a:p>
            <a:r>
              <a:rPr lang="en-US" dirty="0"/>
              <a:t>Current use for ketogenic diet</a:t>
            </a:r>
          </a:p>
        </p:txBody>
      </p:sp>
      <p:sp>
        <p:nvSpPr>
          <p:cNvPr id="3" name="Content Placeholder 2">
            <a:extLst>
              <a:ext uri="{FF2B5EF4-FFF2-40B4-BE49-F238E27FC236}">
                <a16:creationId xmlns:a16="http://schemas.microsoft.com/office/drawing/2014/main" id="{53C56294-08D6-4730-B54D-0E0357F39FE3}"/>
              </a:ext>
            </a:extLst>
          </p:cNvPr>
          <p:cNvSpPr>
            <a:spLocks noGrp="1"/>
          </p:cNvSpPr>
          <p:nvPr>
            <p:ph idx="1"/>
          </p:nvPr>
        </p:nvSpPr>
        <p:spPr/>
        <p:txBody>
          <a:bodyPr/>
          <a:lstStyle/>
          <a:p>
            <a:r>
              <a:rPr lang="en-US" dirty="0"/>
              <a:t>Weight loss</a:t>
            </a:r>
          </a:p>
          <a:p>
            <a:r>
              <a:rPr lang="en-US" dirty="0"/>
              <a:t>Some glycogen storage diseases (GSD)</a:t>
            </a:r>
          </a:p>
          <a:p>
            <a:r>
              <a:rPr lang="en-US" dirty="0"/>
              <a:t>Neurodegenerative disorders </a:t>
            </a:r>
          </a:p>
          <a:p>
            <a:r>
              <a:rPr lang="en-US" dirty="0"/>
              <a:t>Traumatic brain injury and stroke </a:t>
            </a:r>
          </a:p>
          <a:p>
            <a:r>
              <a:rPr lang="en-US" dirty="0"/>
              <a:t>Mood disorders </a:t>
            </a:r>
          </a:p>
          <a:p>
            <a:r>
              <a:rPr lang="en-US" dirty="0"/>
              <a:t>Diabetes </a:t>
            </a:r>
          </a:p>
        </p:txBody>
      </p:sp>
    </p:spTree>
    <p:extLst>
      <p:ext uri="{BB962C8B-B14F-4D97-AF65-F5344CB8AC3E}">
        <p14:creationId xmlns:p14="http://schemas.microsoft.com/office/powerpoint/2010/main" val="24396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042F-08C1-4EA9-93BB-A4CA0B97BFBA}"/>
              </a:ext>
            </a:extLst>
          </p:cNvPr>
          <p:cNvSpPr>
            <a:spLocks noGrp="1"/>
          </p:cNvSpPr>
          <p:nvPr>
            <p:ph type="title"/>
          </p:nvPr>
        </p:nvSpPr>
        <p:spPr/>
        <p:txBody>
          <a:bodyPr/>
          <a:lstStyle/>
          <a:p>
            <a:r>
              <a:rPr lang="en-US" dirty="0"/>
              <a:t>Mechanisms used during ketogenic diets </a:t>
            </a:r>
          </a:p>
        </p:txBody>
      </p:sp>
      <p:sp>
        <p:nvSpPr>
          <p:cNvPr id="3" name="Content Placeholder 2">
            <a:extLst>
              <a:ext uri="{FF2B5EF4-FFF2-40B4-BE49-F238E27FC236}">
                <a16:creationId xmlns:a16="http://schemas.microsoft.com/office/drawing/2014/main" id="{DAC35854-92E1-4E0F-97A0-D510138FE314}"/>
              </a:ext>
            </a:extLst>
          </p:cNvPr>
          <p:cNvSpPr>
            <a:spLocks noGrp="1"/>
          </p:cNvSpPr>
          <p:nvPr>
            <p:ph idx="1"/>
          </p:nvPr>
        </p:nvSpPr>
        <p:spPr/>
        <p:txBody>
          <a:bodyPr/>
          <a:lstStyle/>
          <a:p>
            <a:r>
              <a:rPr lang="en-US" dirty="0"/>
              <a:t>The high fat and restricted carbohydrate content of the diet is thought to mimic the biochemical response to starvation, when ketone bodies become the main fuel for the brain's energy demands</a:t>
            </a:r>
          </a:p>
          <a:p>
            <a:endParaRPr lang="en-US" dirty="0"/>
          </a:p>
        </p:txBody>
      </p:sp>
    </p:spTree>
    <p:extLst>
      <p:ext uri="{BB962C8B-B14F-4D97-AF65-F5344CB8AC3E}">
        <p14:creationId xmlns:p14="http://schemas.microsoft.com/office/powerpoint/2010/main" val="370639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70C3-7774-419D-9DA6-259EB2900554}"/>
              </a:ext>
            </a:extLst>
          </p:cNvPr>
          <p:cNvSpPr>
            <a:spLocks noGrp="1"/>
          </p:cNvSpPr>
          <p:nvPr>
            <p:ph type="title"/>
          </p:nvPr>
        </p:nvSpPr>
        <p:spPr/>
        <p:txBody>
          <a:bodyPr/>
          <a:lstStyle/>
          <a:p>
            <a:r>
              <a:rPr lang="en-US" dirty="0"/>
              <a:t>Cataplerotic effects</a:t>
            </a:r>
          </a:p>
        </p:txBody>
      </p:sp>
      <p:sp>
        <p:nvSpPr>
          <p:cNvPr id="3" name="Content Placeholder 2">
            <a:extLst>
              <a:ext uri="{FF2B5EF4-FFF2-40B4-BE49-F238E27FC236}">
                <a16:creationId xmlns:a16="http://schemas.microsoft.com/office/drawing/2014/main" id="{44B86055-BBA9-432F-B742-8838E5AAB230}"/>
              </a:ext>
            </a:extLst>
          </p:cNvPr>
          <p:cNvSpPr>
            <a:spLocks noGrp="1"/>
          </p:cNvSpPr>
          <p:nvPr>
            <p:ph idx="1"/>
          </p:nvPr>
        </p:nvSpPr>
        <p:spPr/>
        <p:txBody>
          <a:bodyPr/>
          <a:lstStyle/>
          <a:p>
            <a:r>
              <a:rPr lang="en-US" dirty="0"/>
              <a:t>Reoccurring OAA being pulled out of TCA to produce ketone bodies </a:t>
            </a:r>
          </a:p>
        </p:txBody>
      </p:sp>
    </p:spTree>
    <p:extLst>
      <p:ext uri="{BB962C8B-B14F-4D97-AF65-F5344CB8AC3E}">
        <p14:creationId xmlns:p14="http://schemas.microsoft.com/office/powerpoint/2010/main" val="346630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09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Content Placeholder 4" descr="A screenshot of a cell phone&#10;&#10;Description generated with very high confidence">
            <a:extLst>
              <a:ext uri="{FF2B5EF4-FFF2-40B4-BE49-F238E27FC236}">
                <a16:creationId xmlns:a16="http://schemas.microsoft.com/office/drawing/2014/main" id="{41378AB4-434D-474F-B909-7F67A2996A13}"/>
              </a:ext>
            </a:extLst>
          </p:cNvPr>
          <p:cNvPicPr>
            <a:picLocks noGrp="1" noChangeAspect="1"/>
          </p:cNvPicPr>
          <p:nvPr>
            <p:ph idx="1"/>
          </p:nvPr>
        </p:nvPicPr>
        <p:blipFill>
          <a:blip r:embed="rId3"/>
          <a:stretch>
            <a:fillRect/>
          </a:stretch>
        </p:blipFill>
        <p:spPr>
          <a:xfrm>
            <a:off x="3328086" y="1124712"/>
            <a:ext cx="5535827" cy="4608576"/>
          </a:xfrm>
          <a:prstGeom prst="rect">
            <a:avLst/>
          </a:prstGeom>
        </p:spPr>
      </p:pic>
    </p:spTree>
    <p:extLst>
      <p:ext uri="{BB962C8B-B14F-4D97-AF65-F5344CB8AC3E}">
        <p14:creationId xmlns:p14="http://schemas.microsoft.com/office/powerpoint/2010/main" val="4147098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4" name="Rectangle 13">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7" name="Content Placeholder 4" descr="A close up of text on a white background&#10;&#10;Description generated with high confidence">
            <a:extLst>
              <a:ext uri="{FF2B5EF4-FFF2-40B4-BE49-F238E27FC236}">
                <a16:creationId xmlns:a16="http://schemas.microsoft.com/office/drawing/2014/main" id="{E17AD150-2A7A-4E4E-AD1C-3F68091E0102}"/>
              </a:ext>
            </a:extLst>
          </p:cNvPr>
          <p:cNvPicPr>
            <a:picLocks noGrp="1" noChangeAspect="1"/>
          </p:cNvPicPr>
          <p:nvPr>
            <p:ph idx="1"/>
          </p:nvPr>
        </p:nvPicPr>
        <p:blipFill rotWithShape="1">
          <a:blip r:embed="rId3"/>
          <a:srcRect r="69600" b="3022"/>
          <a:stretch/>
        </p:blipFill>
        <p:spPr>
          <a:xfrm>
            <a:off x="4727648" y="789065"/>
            <a:ext cx="2783840" cy="5261779"/>
          </a:xfrm>
          <a:prstGeom prst="rect">
            <a:avLst/>
          </a:prstGeom>
        </p:spPr>
      </p:pic>
      <p:sp>
        <p:nvSpPr>
          <p:cNvPr id="2" name="Oval 1">
            <a:extLst>
              <a:ext uri="{FF2B5EF4-FFF2-40B4-BE49-F238E27FC236}">
                <a16:creationId xmlns:a16="http://schemas.microsoft.com/office/drawing/2014/main" id="{D388E1AD-887E-478C-934A-09E173A813CA}"/>
              </a:ext>
            </a:extLst>
          </p:cNvPr>
          <p:cNvSpPr/>
          <p:nvPr/>
        </p:nvSpPr>
        <p:spPr>
          <a:xfrm>
            <a:off x="5872900" y="5690543"/>
            <a:ext cx="641024" cy="37590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Gill Sans MT" panose="020B0502020104020203"/>
              <a:ea typeface="+mn-ea"/>
              <a:cs typeface="+mn-cs"/>
            </a:endParaRPr>
          </a:p>
        </p:txBody>
      </p:sp>
      <p:sp>
        <p:nvSpPr>
          <p:cNvPr id="6" name="Oval 5">
            <a:extLst>
              <a:ext uri="{FF2B5EF4-FFF2-40B4-BE49-F238E27FC236}">
                <a16:creationId xmlns:a16="http://schemas.microsoft.com/office/drawing/2014/main" id="{90F1ADDB-1B75-4721-B8F6-73DB0147D287}"/>
              </a:ext>
            </a:extLst>
          </p:cNvPr>
          <p:cNvSpPr/>
          <p:nvPr/>
        </p:nvSpPr>
        <p:spPr>
          <a:xfrm>
            <a:off x="5986023" y="4947699"/>
            <a:ext cx="527901" cy="29223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Gill Sans MT" panose="020B0502020104020203"/>
              <a:ea typeface="+mn-ea"/>
              <a:cs typeface="+mn-cs"/>
            </a:endParaRPr>
          </a:p>
        </p:txBody>
      </p:sp>
      <p:sp>
        <p:nvSpPr>
          <p:cNvPr id="8" name="Oval 7">
            <a:extLst>
              <a:ext uri="{FF2B5EF4-FFF2-40B4-BE49-F238E27FC236}">
                <a16:creationId xmlns:a16="http://schemas.microsoft.com/office/drawing/2014/main" id="{803218C6-598C-4EF0-9050-CBCD600098F2}"/>
              </a:ext>
            </a:extLst>
          </p:cNvPr>
          <p:cNvSpPr/>
          <p:nvPr/>
        </p:nvSpPr>
        <p:spPr>
          <a:xfrm>
            <a:off x="4801972" y="5326144"/>
            <a:ext cx="797550" cy="29223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Gill Sans MT" panose="020B0502020104020203"/>
              <a:ea typeface="+mn-ea"/>
              <a:cs typeface="+mn-cs"/>
            </a:endParaRPr>
          </a:p>
        </p:txBody>
      </p:sp>
    </p:spTree>
    <p:extLst>
      <p:ext uri="{BB962C8B-B14F-4D97-AF65-F5344CB8AC3E}">
        <p14:creationId xmlns:p14="http://schemas.microsoft.com/office/powerpoint/2010/main" val="119959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Content Placeholder 4" descr="A close up of text on a white background&#10;&#10;Description generated with high confidence">
            <a:extLst>
              <a:ext uri="{FF2B5EF4-FFF2-40B4-BE49-F238E27FC236}">
                <a16:creationId xmlns:a16="http://schemas.microsoft.com/office/drawing/2014/main" id="{BB43DA55-1B4D-4758-9734-706D14C43A61}"/>
              </a:ext>
            </a:extLst>
          </p:cNvPr>
          <p:cNvPicPr>
            <a:picLocks noGrp="1" noChangeAspect="1"/>
          </p:cNvPicPr>
          <p:nvPr>
            <p:ph idx="1"/>
          </p:nvPr>
        </p:nvPicPr>
        <p:blipFill rotWithShape="1">
          <a:blip r:embed="rId3"/>
          <a:srcRect l="30891" r="34848" b="22335"/>
          <a:stretch/>
        </p:blipFill>
        <p:spPr>
          <a:xfrm>
            <a:off x="4262486" y="966339"/>
            <a:ext cx="3667028" cy="4925321"/>
          </a:xfrm>
          <a:prstGeom prst="rect">
            <a:avLst/>
          </a:prstGeom>
        </p:spPr>
      </p:pic>
    </p:spTree>
    <p:extLst>
      <p:ext uri="{BB962C8B-B14F-4D97-AF65-F5344CB8AC3E}">
        <p14:creationId xmlns:p14="http://schemas.microsoft.com/office/powerpoint/2010/main" val="2605398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BB200-0888-4A4F-BADE-C30B7139341B}"/>
              </a:ext>
            </a:extLst>
          </p:cNvPr>
          <p:cNvSpPr>
            <a:spLocks noGrp="1"/>
          </p:cNvSpPr>
          <p:nvPr>
            <p:ph type="title"/>
          </p:nvPr>
        </p:nvSpPr>
        <p:spPr/>
        <p:txBody>
          <a:bodyPr/>
          <a:lstStyle/>
          <a:p>
            <a:r>
              <a:rPr lang="en-US" dirty="0"/>
              <a:t>Deficiencies and risk factors</a:t>
            </a:r>
          </a:p>
        </p:txBody>
      </p:sp>
      <p:sp>
        <p:nvSpPr>
          <p:cNvPr id="3" name="Content Placeholder 2">
            <a:extLst>
              <a:ext uri="{FF2B5EF4-FFF2-40B4-BE49-F238E27FC236}">
                <a16:creationId xmlns:a16="http://schemas.microsoft.com/office/drawing/2014/main" id="{F5A9125C-0356-45BD-9CEB-A860700283B0}"/>
              </a:ext>
            </a:extLst>
          </p:cNvPr>
          <p:cNvSpPr>
            <a:spLocks noGrp="1"/>
          </p:cNvSpPr>
          <p:nvPr>
            <p:ph idx="1"/>
          </p:nvPr>
        </p:nvSpPr>
        <p:spPr/>
        <p:txBody>
          <a:bodyPr>
            <a:normAutofit/>
          </a:bodyPr>
          <a:lstStyle/>
          <a:p>
            <a:r>
              <a:rPr lang="en-US" dirty="0"/>
              <a:t>Dietary fiber deficiency </a:t>
            </a:r>
          </a:p>
          <a:p>
            <a:r>
              <a:rPr lang="en-US" dirty="0"/>
              <a:t>Vitamin and mineral deficiencies </a:t>
            </a:r>
          </a:p>
          <a:p>
            <a:pPr lvl="1">
              <a:buFont typeface="Courier New" panose="02070309020205020404" pitchFamily="49" charset="0"/>
              <a:buChar char="o"/>
            </a:pPr>
            <a:r>
              <a:rPr lang="en-US" dirty="0"/>
              <a:t>Selenium</a:t>
            </a:r>
          </a:p>
          <a:p>
            <a:r>
              <a:rPr lang="en-US" dirty="0"/>
              <a:t>Unfavorable changes in LDL-C levels </a:t>
            </a:r>
          </a:p>
          <a:p>
            <a:r>
              <a:rPr lang="en-US" dirty="0"/>
              <a:t>Kidney stone formations </a:t>
            </a:r>
          </a:p>
          <a:p>
            <a:pPr lvl="1">
              <a:buFont typeface="Courier New" panose="02070309020205020404" pitchFamily="49" charset="0"/>
              <a:buChar char="o"/>
            </a:pPr>
            <a:r>
              <a:rPr lang="en-US" dirty="0"/>
              <a:t>Uric acid stones </a:t>
            </a:r>
          </a:p>
          <a:p>
            <a:r>
              <a:rPr lang="en-US" dirty="0"/>
              <a:t>Dyslipidemia and high number of hypoglycemic episodes </a:t>
            </a:r>
          </a:p>
          <a:p>
            <a:endParaRPr lang="en-US" dirty="0"/>
          </a:p>
        </p:txBody>
      </p:sp>
    </p:spTree>
    <p:extLst>
      <p:ext uri="{BB962C8B-B14F-4D97-AF65-F5344CB8AC3E}">
        <p14:creationId xmlns:p14="http://schemas.microsoft.com/office/powerpoint/2010/main" val="373668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3" name="Content Placeholder 2"/>
          <p:cNvSpPr>
            <a:spLocks noGrp="1"/>
          </p:cNvSpPr>
          <p:nvPr>
            <p:ph idx="1"/>
          </p:nvPr>
        </p:nvSpPr>
        <p:spPr/>
        <p:txBody>
          <a:bodyPr/>
          <a:lstStyle/>
          <a:p>
            <a:pPr marL="0" indent="0">
              <a:buNone/>
            </a:pPr>
            <a:r>
              <a:rPr lang="en-US" dirty="0"/>
              <a:t>What would be the rate of gluconeogenesis be in a type 1 diabetic?</a:t>
            </a:r>
          </a:p>
          <a:p>
            <a:pPr marL="514350" indent="-514350">
              <a:buFont typeface="+mj-lt"/>
              <a:buAutoNum type="alphaUcPeriod"/>
            </a:pPr>
            <a:r>
              <a:rPr lang="en-US" dirty="0"/>
              <a:t>Very high because of a lack of insulin</a:t>
            </a:r>
          </a:p>
          <a:p>
            <a:pPr marL="514350" indent="-514350">
              <a:buFont typeface="+mj-lt"/>
              <a:buAutoNum type="alphaUcPeriod"/>
            </a:pPr>
            <a:r>
              <a:rPr lang="en-US" dirty="0"/>
              <a:t>Very low because of a lack of insulin</a:t>
            </a:r>
          </a:p>
          <a:p>
            <a:pPr marL="514350" indent="-514350">
              <a:buFont typeface="+mj-lt"/>
              <a:buAutoNum type="alphaUcPeriod"/>
            </a:pPr>
            <a:r>
              <a:rPr lang="en-US" dirty="0"/>
              <a:t>Very high because of a lack of insulin responsiveness</a:t>
            </a:r>
          </a:p>
          <a:p>
            <a:pPr marL="514350" indent="-514350">
              <a:buFont typeface="+mj-lt"/>
              <a:buAutoNum type="alphaUcPeriod"/>
            </a:pPr>
            <a:r>
              <a:rPr lang="en-US" dirty="0"/>
              <a:t>Very low because of a lack of insulin responsiveness</a:t>
            </a:r>
          </a:p>
        </p:txBody>
      </p:sp>
    </p:spTree>
    <p:extLst>
      <p:ext uri="{BB962C8B-B14F-4D97-AF65-F5344CB8AC3E}">
        <p14:creationId xmlns:p14="http://schemas.microsoft.com/office/powerpoint/2010/main" val="1123790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4" name="Content Placeholder 3">
            <a:extLst>
              <a:ext uri="{FF2B5EF4-FFF2-40B4-BE49-F238E27FC236}">
                <a16:creationId xmlns:a16="http://schemas.microsoft.com/office/drawing/2014/main" id="{74FA4621-C4A4-4C07-8DA7-07295A1774E2}"/>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9829" t="12725" r="10042" b="7313"/>
          <a:stretch/>
        </p:blipFill>
        <p:spPr bwMode="auto">
          <a:xfrm>
            <a:off x="1686561" y="1036320"/>
            <a:ext cx="8818880" cy="4744720"/>
          </a:xfrm>
          <a:prstGeom prst="rect">
            <a:avLst/>
          </a:prstGeom>
          <a:noFill/>
          <a:extLst>
            <a:ext uri="{53640926-AAD7-44D8-BBD7-CCE9431645EC}">
              <a14:shadowObscured xmlns:a14="http://schemas.microsoft.com/office/drawing/2010/main"/>
            </a:ext>
          </a:extLst>
        </p:spPr>
      </p:pic>
      <p:sp>
        <p:nvSpPr>
          <p:cNvPr id="11" name="Oval 1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129B820-1C7F-4FAF-8495-3976D7407B26}"/>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rmAutofit/>
          </a:bodyPr>
          <a:lstStyle/>
          <a:p>
            <a:r>
              <a:rPr lang="en-US" sz="800" dirty="0">
                <a:solidFill>
                  <a:srgbClr val="FFFFFF"/>
                </a:solidFill>
              </a:rPr>
              <a:t>Using the ketogenic diet as treatment methods </a:t>
            </a:r>
          </a:p>
        </p:txBody>
      </p:sp>
    </p:spTree>
    <p:extLst>
      <p:ext uri="{BB962C8B-B14F-4D97-AF65-F5344CB8AC3E}">
        <p14:creationId xmlns:p14="http://schemas.microsoft.com/office/powerpoint/2010/main" val="234651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F1543B-AEA6-42A4-B1FB-C0F713D07BBD}"/>
              </a:ext>
            </a:extLst>
          </p:cNvPr>
          <p:cNvSpPr>
            <a:spLocks noGrp="1"/>
          </p:cNvSpPr>
          <p:nvPr>
            <p:ph type="body" idx="1"/>
          </p:nvPr>
        </p:nvSpPr>
        <p:spPr/>
        <p:txBody>
          <a:bodyPr/>
          <a:lstStyle/>
          <a:p>
            <a:r>
              <a:rPr lang="en-US" dirty="0"/>
              <a:t>Cardiovascular disease </a:t>
            </a:r>
          </a:p>
        </p:txBody>
      </p:sp>
      <p:sp>
        <p:nvSpPr>
          <p:cNvPr id="3" name="Content Placeholder 2">
            <a:extLst>
              <a:ext uri="{FF2B5EF4-FFF2-40B4-BE49-F238E27FC236}">
                <a16:creationId xmlns:a16="http://schemas.microsoft.com/office/drawing/2014/main" id="{D20D288A-E416-49C7-B341-523081BAF2C5}"/>
              </a:ext>
            </a:extLst>
          </p:cNvPr>
          <p:cNvSpPr>
            <a:spLocks noGrp="1"/>
          </p:cNvSpPr>
          <p:nvPr>
            <p:ph sz="half" idx="2"/>
          </p:nvPr>
        </p:nvSpPr>
        <p:spPr/>
        <p:txBody>
          <a:bodyPr/>
          <a:lstStyle/>
          <a:p>
            <a:r>
              <a:rPr lang="en-US" dirty="0"/>
              <a:t>No clear benefit of ketogenic diet on cardiovascular risk factors </a:t>
            </a:r>
          </a:p>
          <a:p>
            <a:r>
              <a:rPr lang="en-US" dirty="0"/>
              <a:t>No change in blood pressure </a:t>
            </a:r>
          </a:p>
          <a:p>
            <a:r>
              <a:rPr lang="en-US" dirty="0"/>
              <a:t>Low-fat diet </a:t>
            </a:r>
            <a:r>
              <a:rPr lang="en-US" dirty="0">
                <a:sym typeface="Wingdings" panose="05000000000000000000" pitchFamily="2" charset="2"/>
              </a:rPr>
              <a:t> total cholesterol and LDL-C levels decreased </a:t>
            </a:r>
          </a:p>
          <a:p>
            <a:r>
              <a:rPr lang="en-US" dirty="0">
                <a:sym typeface="Wingdings" panose="05000000000000000000" pitchFamily="2" charset="2"/>
              </a:rPr>
              <a:t>Low-CHO diet  HDL-C and triglyceride had favorable changes </a:t>
            </a:r>
            <a:endParaRPr lang="en-US" dirty="0"/>
          </a:p>
        </p:txBody>
      </p:sp>
      <p:sp>
        <p:nvSpPr>
          <p:cNvPr id="4" name="Content Placeholder 3">
            <a:extLst>
              <a:ext uri="{FF2B5EF4-FFF2-40B4-BE49-F238E27FC236}">
                <a16:creationId xmlns:a16="http://schemas.microsoft.com/office/drawing/2014/main" id="{624720EB-3963-4694-8790-393FAB806B02}"/>
              </a:ext>
            </a:extLst>
          </p:cNvPr>
          <p:cNvSpPr>
            <a:spLocks noGrp="1"/>
          </p:cNvSpPr>
          <p:nvPr>
            <p:ph sz="quarter" idx="4"/>
          </p:nvPr>
        </p:nvSpPr>
        <p:spPr/>
        <p:txBody>
          <a:bodyPr/>
          <a:lstStyle/>
          <a:p>
            <a:r>
              <a:rPr lang="en-US" dirty="0"/>
              <a:t>Loss of PFK1 isoform in muscle therefore cannot break down glucose through glycolysis </a:t>
            </a:r>
          </a:p>
          <a:p>
            <a:r>
              <a:rPr lang="en-US" dirty="0"/>
              <a:t>Build up of glycogen in muscle which causes myopathy </a:t>
            </a:r>
          </a:p>
          <a:p>
            <a:r>
              <a:rPr lang="en-US" dirty="0"/>
              <a:t>Avoid PFK1 pathway on ketogenic diet because little to no glucose intake </a:t>
            </a:r>
          </a:p>
        </p:txBody>
      </p:sp>
      <p:sp>
        <p:nvSpPr>
          <p:cNvPr id="5" name="Text Placeholder 4">
            <a:extLst>
              <a:ext uri="{FF2B5EF4-FFF2-40B4-BE49-F238E27FC236}">
                <a16:creationId xmlns:a16="http://schemas.microsoft.com/office/drawing/2014/main" id="{1290ABC4-CF99-4D3B-A624-71CF324B2CB7}"/>
              </a:ext>
            </a:extLst>
          </p:cNvPr>
          <p:cNvSpPr>
            <a:spLocks noGrp="1"/>
          </p:cNvSpPr>
          <p:nvPr>
            <p:ph type="body" sz="quarter" idx="13"/>
          </p:nvPr>
        </p:nvSpPr>
        <p:spPr/>
        <p:txBody>
          <a:bodyPr>
            <a:normAutofit/>
          </a:bodyPr>
          <a:lstStyle/>
          <a:p>
            <a:r>
              <a:rPr lang="en-US" dirty="0" err="1"/>
              <a:t>Tarui’s</a:t>
            </a:r>
            <a:r>
              <a:rPr lang="en-US" dirty="0"/>
              <a:t> disease</a:t>
            </a:r>
          </a:p>
        </p:txBody>
      </p:sp>
      <p:sp>
        <p:nvSpPr>
          <p:cNvPr id="6" name="Title 5">
            <a:extLst>
              <a:ext uri="{FF2B5EF4-FFF2-40B4-BE49-F238E27FC236}">
                <a16:creationId xmlns:a16="http://schemas.microsoft.com/office/drawing/2014/main" id="{ADE47998-43E9-4B07-ACF2-C0C4B0F1E476}"/>
              </a:ext>
            </a:extLst>
          </p:cNvPr>
          <p:cNvSpPr>
            <a:spLocks noGrp="1"/>
          </p:cNvSpPr>
          <p:nvPr>
            <p:ph type="title"/>
          </p:nvPr>
        </p:nvSpPr>
        <p:spPr/>
        <p:txBody>
          <a:bodyPr/>
          <a:lstStyle/>
          <a:p>
            <a:r>
              <a:rPr lang="en-US" dirty="0"/>
              <a:t>Using the ketogenic diet as  treatment methods</a:t>
            </a:r>
          </a:p>
        </p:txBody>
      </p:sp>
    </p:spTree>
    <p:extLst>
      <p:ext uri="{BB962C8B-B14F-4D97-AF65-F5344CB8AC3E}">
        <p14:creationId xmlns:p14="http://schemas.microsoft.com/office/powerpoint/2010/main" val="411057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9583A9-E908-44EB-9F67-D5F913B464E0}"/>
              </a:ext>
            </a:extLst>
          </p:cNvPr>
          <p:cNvSpPr>
            <a:spLocks noGrp="1"/>
          </p:cNvSpPr>
          <p:nvPr>
            <p:ph type="body" idx="1"/>
          </p:nvPr>
        </p:nvSpPr>
        <p:spPr>
          <a:xfrm>
            <a:off x="1583434" y="2224725"/>
            <a:ext cx="8936877" cy="481710"/>
          </a:xfrm>
        </p:spPr>
        <p:txBody>
          <a:bodyPr/>
          <a:lstStyle/>
          <a:p>
            <a:r>
              <a:rPr lang="en-US" dirty="0"/>
              <a:t>Diabetes (type 1 &amp;2)</a:t>
            </a:r>
          </a:p>
        </p:txBody>
      </p:sp>
      <p:sp>
        <p:nvSpPr>
          <p:cNvPr id="3" name="Content Placeholder 2">
            <a:extLst>
              <a:ext uri="{FF2B5EF4-FFF2-40B4-BE49-F238E27FC236}">
                <a16:creationId xmlns:a16="http://schemas.microsoft.com/office/drawing/2014/main" id="{AE37D862-6BA1-49C6-BCB5-E4CFE3CE791C}"/>
              </a:ext>
            </a:extLst>
          </p:cNvPr>
          <p:cNvSpPr>
            <a:spLocks noGrp="1"/>
          </p:cNvSpPr>
          <p:nvPr>
            <p:ph sz="half" idx="2"/>
          </p:nvPr>
        </p:nvSpPr>
        <p:spPr>
          <a:xfrm>
            <a:off x="1583435" y="2853178"/>
            <a:ext cx="8936876" cy="3802146"/>
          </a:xfrm>
        </p:spPr>
        <p:txBody>
          <a:bodyPr>
            <a:normAutofit fontScale="92500" lnSpcReduction="20000"/>
          </a:bodyPr>
          <a:lstStyle/>
          <a:p>
            <a:r>
              <a:rPr lang="en-US" dirty="0"/>
              <a:t>Two defined diets </a:t>
            </a:r>
          </a:p>
          <a:p>
            <a:pPr lvl="1">
              <a:buFont typeface="Courier New" panose="02070309020205020404" pitchFamily="49" charset="0"/>
              <a:buChar char="o"/>
            </a:pPr>
            <a:r>
              <a:rPr lang="en-US" dirty="0"/>
              <a:t>Atkins: low CHO/PRO and high fat </a:t>
            </a:r>
          </a:p>
          <a:p>
            <a:pPr lvl="1">
              <a:buFont typeface="Courier New" panose="02070309020205020404" pitchFamily="49" charset="0"/>
              <a:buChar char="o"/>
            </a:pPr>
            <a:r>
              <a:rPr lang="en-US" dirty="0"/>
              <a:t>Ketogenic: low CHO and high PRO/fat</a:t>
            </a:r>
          </a:p>
          <a:p>
            <a:r>
              <a:rPr lang="en-US" dirty="0"/>
              <a:t>Trail one: type 1 diabetes (untreated with insulin)</a:t>
            </a:r>
          </a:p>
          <a:p>
            <a:pPr lvl="1">
              <a:buFont typeface="Courier New" panose="02070309020205020404" pitchFamily="49" charset="0"/>
              <a:buChar char="o"/>
            </a:pPr>
            <a:r>
              <a:rPr lang="en-US" dirty="0"/>
              <a:t>From 500mg/</a:t>
            </a:r>
            <a:r>
              <a:rPr lang="en-US" dirty="0" err="1"/>
              <a:t>dL</a:t>
            </a:r>
            <a:r>
              <a:rPr lang="en-US" dirty="0"/>
              <a:t> to 100mg/</a:t>
            </a:r>
            <a:r>
              <a:rPr lang="en-US" dirty="0" err="1"/>
              <a:t>dL</a:t>
            </a:r>
            <a:r>
              <a:rPr lang="en-US" dirty="0"/>
              <a:t> within a few days </a:t>
            </a:r>
          </a:p>
          <a:p>
            <a:r>
              <a:rPr lang="en-US" dirty="0"/>
              <a:t>Trail two: reversing diabetic complications in type 1</a:t>
            </a:r>
          </a:p>
          <a:p>
            <a:pPr lvl="1">
              <a:buFont typeface="Courier New" panose="02070309020205020404" pitchFamily="49" charset="0"/>
              <a:buChar char="o"/>
            </a:pPr>
            <a:r>
              <a:rPr lang="en-US" dirty="0"/>
              <a:t>Monitored urinary albumin/creatinine ratios</a:t>
            </a:r>
          </a:p>
          <a:p>
            <a:pPr lvl="1">
              <a:buFont typeface="Courier New" panose="02070309020205020404" pitchFamily="49" charset="0"/>
              <a:buChar char="o"/>
            </a:pPr>
            <a:r>
              <a:rPr lang="en-US" dirty="0"/>
              <a:t>On ketogenic diet </a:t>
            </a:r>
            <a:r>
              <a:rPr lang="en-US" dirty="0">
                <a:sym typeface="Wingdings" panose="05000000000000000000" pitchFamily="2" charset="2"/>
              </a:rPr>
              <a:t> </a:t>
            </a:r>
            <a:r>
              <a:rPr lang="en-US" dirty="0"/>
              <a:t> blood glucose was normalized within one week</a:t>
            </a:r>
          </a:p>
          <a:p>
            <a:pPr lvl="1">
              <a:buFont typeface="Courier New" panose="02070309020205020404" pitchFamily="49" charset="0"/>
              <a:buChar char="o"/>
            </a:pPr>
            <a:r>
              <a:rPr lang="en-US" dirty="0"/>
              <a:t>Most cases diabetic nephropathy was completely reversed </a:t>
            </a:r>
          </a:p>
          <a:p>
            <a:r>
              <a:rPr lang="en-US" dirty="0"/>
              <a:t>Trail three: type 2 diabetes </a:t>
            </a:r>
          </a:p>
          <a:p>
            <a:pPr lvl="1">
              <a:buFont typeface="Courier New" panose="02070309020205020404" pitchFamily="49" charset="0"/>
              <a:buChar char="o"/>
            </a:pPr>
            <a:r>
              <a:rPr lang="en-US" dirty="0"/>
              <a:t>Monitored urinary albumin/creatinine ratios </a:t>
            </a:r>
          </a:p>
          <a:p>
            <a:pPr lvl="1">
              <a:buFont typeface="Courier New" panose="02070309020205020404" pitchFamily="49" charset="0"/>
              <a:buChar char="o"/>
            </a:pPr>
            <a:r>
              <a:rPr lang="en-US" dirty="0"/>
              <a:t>Showed similar results as previous trial </a:t>
            </a:r>
          </a:p>
        </p:txBody>
      </p:sp>
      <p:sp>
        <p:nvSpPr>
          <p:cNvPr id="6" name="Title 5">
            <a:extLst>
              <a:ext uri="{FF2B5EF4-FFF2-40B4-BE49-F238E27FC236}">
                <a16:creationId xmlns:a16="http://schemas.microsoft.com/office/drawing/2014/main" id="{3A0170DD-601A-412B-B328-33E9A6B366E9}"/>
              </a:ext>
            </a:extLst>
          </p:cNvPr>
          <p:cNvSpPr>
            <a:spLocks noGrp="1"/>
          </p:cNvSpPr>
          <p:nvPr>
            <p:ph type="title"/>
          </p:nvPr>
        </p:nvSpPr>
        <p:spPr/>
        <p:txBody>
          <a:bodyPr/>
          <a:lstStyle/>
          <a:p>
            <a:r>
              <a:rPr lang="en-US" dirty="0"/>
              <a:t>Using the ketogenic diet as  treatment methods</a:t>
            </a:r>
          </a:p>
        </p:txBody>
      </p:sp>
    </p:spTree>
    <p:extLst>
      <p:ext uri="{BB962C8B-B14F-4D97-AF65-F5344CB8AC3E}">
        <p14:creationId xmlns:p14="http://schemas.microsoft.com/office/powerpoint/2010/main" val="334153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8B12BAC-A951-408C-9534-D156B01E5232}"/>
              </a:ext>
            </a:extLst>
          </p:cNvPr>
          <p:cNvSpPr>
            <a:spLocks noGrp="1"/>
          </p:cNvSpPr>
          <p:nvPr>
            <p:ph type="body" idx="1"/>
          </p:nvPr>
        </p:nvSpPr>
        <p:spPr>
          <a:xfrm>
            <a:off x="1583436" y="2313433"/>
            <a:ext cx="8993438" cy="704087"/>
          </a:xfrm>
        </p:spPr>
        <p:txBody>
          <a:bodyPr/>
          <a:lstStyle/>
          <a:p>
            <a:r>
              <a:rPr lang="en-US" dirty="0"/>
              <a:t>The good</a:t>
            </a:r>
          </a:p>
        </p:txBody>
      </p:sp>
      <p:sp>
        <p:nvSpPr>
          <p:cNvPr id="5" name="Content Placeholder 4">
            <a:extLst>
              <a:ext uri="{FF2B5EF4-FFF2-40B4-BE49-F238E27FC236}">
                <a16:creationId xmlns:a16="http://schemas.microsoft.com/office/drawing/2014/main" id="{7CC54249-F15E-4BD1-BAB1-F742A3B60E50}"/>
              </a:ext>
            </a:extLst>
          </p:cNvPr>
          <p:cNvSpPr>
            <a:spLocks noGrp="1"/>
          </p:cNvSpPr>
          <p:nvPr>
            <p:ph sz="half" idx="2"/>
          </p:nvPr>
        </p:nvSpPr>
        <p:spPr>
          <a:xfrm>
            <a:off x="1583435" y="3143250"/>
            <a:ext cx="8889743" cy="2596776"/>
          </a:xfrm>
        </p:spPr>
        <p:txBody>
          <a:bodyPr>
            <a:normAutofit/>
          </a:bodyPr>
          <a:lstStyle/>
          <a:p>
            <a:r>
              <a:rPr lang="en-US" dirty="0"/>
              <a:t>Some lose weight </a:t>
            </a:r>
          </a:p>
          <a:p>
            <a:r>
              <a:rPr lang="en-US" dirty="0"/>
              <a:t>Many studies showing possible aid and prevention</a:t>
            </a:r>
          </a:p>
          <a:p>
            <a:pPr lvl="1">
              <a:buFont typeface="Courier New" panose="02070309020205020404" pitchFamily="49" charset="0"/>
              <a:buChar char="o"/>
            </a:pPr>
            <a:r>
              <a:rPr lang="en-US" dirty="0"/>
              <a:t>Neurodegenerative diseases </a:t>
            </a:r>
          </a:p>
          <a:p>
            <a:pPr lvl="1">
              <a:buFont typeface="Courier New" panose="02070309020205020404" pitchFamily="49" charset="0"/>
              <a:buChar char="o"/>
            </a:pPr>
            <a:r>
              <a:rPr lang="en-US" dirty="0"/>
              <a:t>Mood disorders </a:t>
            </a:r>
          </a:p>
          <a:p>
            <a:pPr lvl="1">
              <a:buFont typeface="Courier New" panose="02070309020205020404" pitchFamily="49" charset="0"/>
              <a:buChar char="o"/>
            </a:pPr>
            <a:r>
              <a:rPr lang="en-US" dirty="0"/>
              <a:t>Glycogen storage diseases (GSD)</a:t>
            </a:r>
          </a:p>
          <a:p>
            <a:pPr lvl="1">
              <a:buFont typeface="Courier New" panose="02070309020205020404" pitchFamily="49" charset="0"/>
              <a:buChar char="o"/>
            </a:pPr>
            <a:r>
              <a:rPr lang="en-US" dirty="0"/>
              <a:t>Diabetes </a:t>
            </a:r>
          </a:p>
        </p:txBody>
      </p:sp>
      <p:sp>
        <p:nvSpPr>
          <p:cNvPr id="2" name="Title 1">
            <a:extLst>
              <a:ext uri="{FF2B5EF4-FFF2-40B4-BE49-F238E27FC236}">
                <a16:creationId xmlns:a16="http://schemas.microsoft.com/office/drawing/2014/main" id="{6BFB2468-18D9-4753-A95D-76E3CFC81A8A}"/>
              </a:ext>
            </a:extLst>
          </p:cNvPr>
          <p:cNvSpPr>
            <a:spLocks noGrp="1"/>
          </p:cNvSpPr>
          <p:nvPr>
            <p:ph type="title"/>
          </p:nvPr>
        </p:nvSpPr>
        <p:spPr/>
        <p:txBody>
          <a:bodyPr/>
          <a:lstStyle/>
          <a:p>
            <a:r>
              <a:rPr lang="en-US" dirty="0"/>
              <a:t>Summary of ketogenic diet</a:t>
            </a:r>
          </a:p>
        </p:txBody>
      </p:sp>
    </p:spTree>
    <p:extLst>
      <p:ext uri="{BB962C8B-B14F-4D97-AF65-F5344CB8AC3E}">
        <p14:creationId xmlns:p14="http://schemas.microsoft.com/office/powerpoint/2010/main" val="2999888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2982E-DA1F-430B-81E6-E70D13254DE1}"/>
              </a:ext>
            </a:extLst>
          </p:cNvPr>
          <p:cNvSpPr>
            <a:spLocks noGrp="1"/>
          </p:cNvSpPr>
          <p:nvPr>
            <p:ph type="body" idx="1"/>
          </p:nvPr>
        </p:nvSpPr>
        <p:spPr>
          <a:xfrm>
            <a:off x="1583435" y="2313433"/>
            <a:ext cx="8927451" cy="552315"/>
          </a:xfrm>
        </p:spPr>
        <p:txBody>
          <a:bodyPr/>
          <a:lstStyle/>
          <a:p>
            <a:r>
              <a:rPr lang="en-US" dirty="0"/>
              <a:t>The bad</a:t>
            </a:r>
          </a:p>
        </p:txBody>
      </p:sp>
      <p:sp>
        <p:nvSpPr>
          <p:cNvPr id="3" name="Content Placeholder 2">
            <a:extLst>
              <a:ext uri="{FF2B5EF4-FFF2-40B4-BE49-F238E27FC236}">
                <a16:creationId xmlns:a16="http://schemas.microsoft.com/office/drawing/2014/main" id="{E0B4BEB9-EE53-4C02-9E1C-979CB7C3F4C7}"/>
              </a:ext>
            </a:extLst>
          </p:cNvPr>
          <p:cNvSpPr>
            <a:spLocks noGrp="1"/>
          </p:cNvSpPr>
          <p:nvPr>
            <p:ph sz="half" idx="2"/>
          </p:nvPr>
        </p:nvSpPr>
        <p:spPr>
          <a:xfrm>
            <a:off x="1583436" y="3143249"/>
            <a:ext cx="4270248" cy="3361245"/>
          </a:xfrm>
        </p:spPr>
        <p:txBody>
          <a:bodyPr>
            <a:normAutofit fontScale="92500" lnSpcReduction="20000"/>
          </a:bodyPr>
          <a:lstStyle/>
          <a:p>
            <a:r>
              <a:rPr lang="en-US" dirty="0"/>
              <a:t>Not realistic for dietary lifestyle </a:t>
            </a:r>
          </a:p>
          <a:p>
            <a:pPr lvl="1">
              <a:buFont typeface="Courier New" panose="02070309020205020404" pitchFamily="49" charset="0"/>
              <a:buChar char="o"/>
            </a:pPr>
            <a:r>
              <a:rPr lang="en-US" dirty="0"/>
              <a:t>Weight cycling</a:t>
            </a:r>
          </a:p>
          <a:p>
            <a:r>
              <a:rPr lang="en-US" dirty="0"/>
              <a:t>Does not teach good eating habits </a:t>
            </a:r>
          </a:p>
          <a:p>
            <a:r>
              <a:rPr lang="en-US" dirty="0"/>
              <a:t>Does not guarantee weight loss </a:t>
            </a:r>
          </a:p>
          <a:p>
            <a:r>
              <a:rPr lang="en-US" dirty="0"/>
              <a:t>Brain prefers glucose as source of energy </a:t>
            </a:r>
          </a:p>
          <a:p>
            <a:r>
              <a:rPr lang="en-US" dirty="0"/>
              <a:t>Association with dyslipidemia and a frequent hypoglycemic episodes for adults with type 1 diabetes </a:t>
            </a:r>
          </a:p>
          <a:p>
            <a:r>
              <a:rPr lang="en-US" dirty="0"/>
              <a:t>Risk of kidney stones </a:t>
            </a:r>
          </a:p>
          <a:p>
            <a:r>
              <a:rPr lang="en-US" dirty="0"/>
              <a:t>Reported side effects </a:t>
            </a:r>
            <a:r>
              <a:rPr lang="en-US" dirty="0">
                <a:sym typeface="Wingdings" panose="05000000000000000000" pitchFamily="2" charset="2"/>
              </a:rPr>
              <a:t> overall not enjoyable</a:t>
            </a:r>
            <a:endParaRPr lang="en-US" dirty="0"/>
          </a:p>
          <a:p>
            <a:endParaRPr lang="en-US" b="1" dirty="0"/>
          </a:p>
        </p:txBody>
      </p:sp>
      <p:sp>
        <p:nvSpPr>
          <p:cNvPr id="6" name="Title 5">
            <a:extLst>
              <a:ext uri="{FF2B5EF4-FFF2-40B4-BE49-F238E27FC236}">
                <a16:creationId xmlns:a16="http://schemas.microsoft.com/office/drawing/2014/main" id="{52764845-6C3A-4DFE-8BFE-CAC24ED53D19}"/>
              </a:ext>
            </a:extLst>
          </p:cNvPr>
          <p:cNvSpPr>
            <a:spLocks noGrp="1"/>
          </p:cNvSpPr>
          <p:nvPr>
            <p:ph type="title"/>
          </p:nvPr>
        </p:nvSpPr>
        <p:spPr/>
        <p:txBody>
          <a:bodyPr/>
          <a:lstStyle/>
          <a:p>
            <a:r>
              <a:rPr lang="en-US" dirty="0"/>
              <a:t>Summary of ketogenic diet</a:t>
            </a:r>
          </a:p>
        </p:txBody>
      </p:sp>
      <p:pic>
        <p:nvPicPr>
          <p:cNvPr id="7" name="Content Placeholder 6">
            <a:extLst>
              <a:ext uri="{FF2B5EF4-FFF2-40B4-BE49-F238E27FC236}">
                <a16:creationId xmlns:a16="http://schemas.microsoft.com/office/drawing/2014/main" id="{2330790D-E118-4D04-97A0-9882548495DD}"/>
              </a:ext>
            </a:extLst>
          </p:cNvPr>
          <p:cNvPicPr>
            <a:picLocks noGrp="1"/>
          </p:cNvPicPr>
          <p:nvPr>
            <p:ph sz="quarter" idx="4"/>
          </p:nvPr>
        </p:nvPicPr>
        <p:blipFill rotWithShape="1">
          <a:blip r:embed="rId3" cstate="print">
            <a:extLst>
              <a:ext uri="{28A0092B-C50C-407E-A947-70E740481C1C}">
                <a14:useLocalDpi xmlns:a14="http://schemas.microsoft.com/office/drawing/2010/main" val="0"/>
              </a:ext>
            </a:extLst>
          </a:blip>
          <a:srcRect l="24787" t="26021" r="30555" b="17948"/>
          <a:stretch/>
        </p:blipFill>
        <p:spPr bwMode="auto">
          <a:xfrm>
            <a:off x="6096000" y="3143249"/>
            <a:ext cx="4848520" cy="301245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77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Regulation of </a:t>
            </a:r>
            <a:r>
              <a:rPr lang="en-US" dirty="0" err="1"/>
              <a:t>Gluconeogensis</a:t>
            </a:r>
            <a:endParaRPr lang="en-US" dirty="0"/>
          </a:p>
        </p:txBody>
      </p:sp>
      <p:sp>
        <p:nvSpPr>
          <p:cNvPr id="9" name="Content Placeholder 8">
            <a:extLst>
              <a:ext uri="{FF2B5EF4-FFF2-40B4-BE49-F238E27FC236}">
                <a16:creationId xmlns:a16="http://schemas.microsoft.com/office/drawing/2014/main" id="{C0097EC5-856C-4E4A-AEA0-6EB8F6DCB0F2}"/>
              </a:ext>
            </a:extLst>
          </p:cNvPr>
          <p:cNvSpPr>
            <a:spLocks noGrp="1"/>
          </p:cNvSpPr>
          <p:nvPr>
            <p:ph idx="1"/>
          </p:nvPr>
        </p:nvSpPr>
        <p:spPr>
          <a:xfrm>
            <a:off x="838200" y="1825625"/>
            <a:ext cx="11031908" cy="4351338"/>
          </a:xfrm>
        </p:spPr>
        <p:txBody>
          <a:bodyPr>
            <a:normAutofit fontScale="92500" lnSpcReduction="10000"/>
          </a:bodyPr>
          <a:lstStyle/>
          <a:p>
            <a:r>
              <a:rPr lang="en-US" dirty="0"/>
              <a:t>Key enzymes</a:t>
            </a:r>
          </a:p>
          <a:p>
            <a:pPr lvl="1"/>
            <a:r>
              <a:rPr lang="en-US" dirty="0"/>
              <a:t>PEPCK, PC, </a:t>
            </a:r>
            <a:r>
              <a:rPr lang="en-US" dirty="0" err="1"/>
              <a:t>FBPase</a:t>
            </a:r>
            <a:r>
              <a:rPr lang="en-US" dirty="0"/>
              <a:t>, G6Pase</a:t>
            </a:r>
          </a:p>
          <a:p>
            <a:r>
              <a:rPr lang="en-US" dirty="0"/>
              <a:t>Several layers of regulation</a:t>
            </a:r>
          </a:p>
          <a:p>
            <a:pPr lvl="1"/>
            <a:r>
              <a:rPr lang="en-US" dirty="0"/>
              <a:t>Metabolite regulation of enzymes</a:t>
            </a:r>
          </a:p>
          <a:p>
            <a:pPr lvl="2"/>
            <a:r>
              <a:rPr lang="en-US" dirty="0"/>
              <a:t>PC by </a:t>
            </a:r>
            <a:r>
              <a:rPr lang="en-US" dirty="0">
                <a:solidFill>
                  <a:srgbClr val="00B050"/>
                </a:solidFill>
              </a:rPr>
              <a:t>Acetyl-coA</a:t>
            </a:r>
          </a:p>
          <a:p>
            <a:pPr lvl="2"/>
            <a:r>
              <a:rPr lang="en-US" dirty="0" err="1"/>
              <a:t>FBPase</a:t>
            </a:r>
            <a:r>
              <a:rPr lang="en-US" dirty="0"/>
              <a:t> by </a:t>
            </a:r>
            <a:r>
              <a:rPr lang="en-US" dirty="0">
                <a:solidFill>
                  <a:srgbClr val="FF0000"/>
                </a:solidFill>
              </a:rPr>
              <a:t>ATP</a:t>
            </a:r>
            <a:r>
              <a:rPr lang="en-US" dirty="0"/>
              <a:t>, lowered </a:t>
            </a:r>
            <a:r>
              <a:rPr lang="en-US" dirty="0">
                <a:solidFill>
                  <a:srgbClr val="FF0000"/>
                </a:solidFill>
              </a:rPr>
              <a:t>AMP/F26bP/citrate</a:t>
            </a:r>
          </a:p>
          <a:p>
            <a:pPr lvl="1"/>
            <a:r>
              <a:rPr lang="en-US" dirty="0"/>
              <a:t>Hormones</a:t>
            </a:r>
          </a:p>
          <a:p>
            <a:pPr lvl="2"/>
            <a:r>
              <a:rPr lang="en-US" dirty="0"/>
              <a:t>Glucagon/Adrenaline -&gt; PKA protein phosphorylation of </a:t>
            </a:r>
            <a:r>
              <a:rPr lang="en-US" dirty="0">
                <a:solidFill>
                  <a:srgbClr val="00B050"/>
                </a:solidFill>
              </a:rPr>
              <a:t>FPBase2</a:t>
            </a:r>
            <a:r>
              <a:rPr lang="en-US" dirty="0"/>
              <a:t>/</a:t>
            </a:r>
            <a:r>
              <a:rPr lang="en-US" dirty="0">
                <a:solidFill>
                  <a:srgbClr val="FF0000"/>
                </a:solidFill>
              </a:rPr>
              <a:t>PFK2 </a:t>
            </a:r>
            <a:r>
              <a:rPr lang="en-US" dirty="0"/>
              <a:t>and </a:t>
            </a:r>
            <a:r>
              <a:rPr lang="en-US" dirty="0">
                <a:solidFill>
                  <a:srgbClr val="FF0000"/>
                </a:solidFill>
              </a:rPr>
              <a:t>Pyruvate Kinase</a:t>
            </a:r>
          </a:p>
          <a:p>
            <a:pPr lvl="3"/>
            <a:r>
              <a:rPr lang="en-US" dirty="0"/>
              <a:t>Via CREB -&gt; Increased levels of </a:t>
            </a:r>
            <a:r>
              <a:rPr lang="en-US" dirty="0">
                <a:solidFill>
                  <a:srgbClr val="00B050"/>
                </a:solidFill>
              </a:rPr>
              <a:t>PEPCK, G6Pase</a:t>
            </a:r>
          </a:p>
          <a:p>
            <a:pPr lvl="2"/>
            <a:r>
              <a:rPr lang="en-US" dirty="0"/>
              <a:t>Insulin -&gt; </a:t>
            </a:r>
            <a:r>
              <a:rPr lang="en-US" dirty="0" err="1"/>
              <a:t>Akt</a:t>
            </a:r>
            <a:r>
              <a:rPr lang="en-US" dirty="0"/>
              <a:t> dependent dephosphorylation of </a:t>
            </a:r>
            <a:r>
              <a:rPr lang="en-US" dirty="0">
                <a:solidFill>
                  <a:srgbClr val="FF0000"/>
                </a:solidFill>
              </a:rPr>
              <a:t>FPBase2</a:t>
            </a:r>
            <a:r>
              <a:rPr lang="en-US" dirty="0"/>
              <a:t>/</a:t>
            </a:r>
            <a:r>
              <a:rPr lang="en-US" dirty="0">
                <a:solidFill>
                  <a:srgbClr val="00B050"/>
                </a:solidFill>
              </a:rPr>
              <a:t>PFK2</a:t>
            </a:r>
            <a:r>
              <a:rPr lang="en-US" dirty="0">
                <a:solidFill>
                  <a:srgbClr val="FF0000"/>
                </a:solidFill>
              </a:rPr>
              <a:t> </a:t>
            </a:r>
            <a:r>
              <a:rPr lang="en-US" dirty="0"/>
              <a:t>and </a:t>
            </a:r>
            <a:r>
              <a:rPr lang="en-US" dirty="0">
                <a:solidFill>
                  <a:srgbClr val="00B050"/>
                </a:solidFill>
              </a:rPr>
              <a:t>Pyruvate Kinase</a:t>
            </a:r>
          </a:p>
          <a:p>
            <a:pPr lvl="3"/>
            <a:r>
              <a:rPr lang="en-US" dirty="0"/>
              <a:t>Via FOXO inhibition -&gt; decreased levels of </a:t>
            </a:r>
            <a:r>
              <a:rPr lang="en-US" dirty="0">
                <a:solidFill>
                  <a:srgbClr val="FF0000"/>
                </a:solidFill>
              </a:rPr>
              <a:t>PEPCK, G6Pase</a:t>
            </a:r>
          </a:p>
          <a:p>
            <a:pPr lvl="2"/>
            <a:r>
              <a:rPr lang="en-US" dirty="0"/>
              <a:t>Cortisol -&gt; via glucocorticoid receptor -&gt; increase levels of </a:t>
            </a:r>
            <a:r>
              <a:rPr lang="en-US" dirty="0">
                <a:solidFill>
                  <a:srgbClr val="00B050"/>
                </a:solidFill>
              </a:rPr>
              <a:t>PEPCK, PDK4, G6Pase, </a:t>
            </a:r>
            <a:r>
              <a:rPr lang="en-US" dirty="0" err="1">
                <a:solidFill>
                  <a:srgbClr val="00B050"/>
                </a:solidFill>
              </a:rPr>
              <a:t>FBPase</a:t>
            </a:r>
            <a:endParaRPr lang="en-US" dirty="0">
              <a:solidFill>
                <a:srgbClr val="00B050"/>
              </a:solidFill>
            </a:endParaRPr>
          </a:p>
          <a:p>
            <a:pPr lvl="1"/>
            <a:r>
              <a:rPr lang="en-US" dirty="0"/>
              <a:t>Indirect by regulating flow of substrates</a:t>
            </a:r>
          </a:p>
          <a:p>
            <a:pPr marL="1371600" lvl="3" indent="0">
              <a:buNone/>
            </a:pPr>
            <a:endParaRPr lang="en-US" dirty="0">
              <a:solidFill>
                <a:srgbClr val="00B050"/>
              </a:solidFill>
            </a:endParaRPr>
          </a:p>
        </p:txBody>
      </p:sp>
    </p:spTree>
    <p:extLst>
      <p:ext uri="{BB962C8B-B14F-4D97-AF65-F5344CB8AC3E}">
        <p14:creationId xmlns:p14="http://schemas.microsoft.com/office/powerpoint/2010/main" val="516168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D694-D6DF-0C43-8EBF-7E5D4786933D}"/>
              </a:ext>
            </a:extLst>
          </p:cNvPr>
          <p:cNvSpPr>
            <a:spLocks noGrp="1"/>
          </p:cNvSpPr>
          <p:nvPr>
            <p:ph type="title"/>
          </p:nvPr>
        </p:nvSpPr>
        <p:spPr/>
        <p:txBody>
          <a:bodyPr/>
          <a:lstStyle/>
          <a:p>
            <a:r>
              <a:rPr lang="en-US" dirty="0"/>
              <a:t>Clicker Question</a:t>
            </a:r>
          </a:p>
        </p:txBody>
      </p:sp>
      <p:sp>
        <p:nvSpPr>
          <p:cNvPr id="3" name="Content Placeholder 2">
            <a:extLst>
              <a:ext uri="{FF2B5EF4-FFF2-40B4-BE49-F238E27FC236}">
                <a16:creationId xmlns:a16="http://schemas.microsoft.com/office/drawing/2014/main" id="{C1845FD8-87F9-5F4C-B0EA-AF8A19B6622E}"/>
              </a:ext>
            </a:extLst>
          </p:cNvPr>
          <p:cNvSpPr>
            <a:spLocks noGrp="1"/>
          </p:cNvSpPr>
          <p:nvPr>
            <p:ph idx="1"/>
          </p:nvPr>
        </p:nvSpPr>
        <p:spPr/>
        <p:txBody>
          <a:bodyPr/>
          <a:lstStyle/>
          <a:p>
            <a:pPr marL="0" indent="0">
              <a:buNone/>
            </a:pPr>
            <a:r>
              <a:rPr lang="en-US" dirty="0"/>
              <a:t>Can fatty acids be converted into glucose?</a:t>
            </a:r>
          </a:p>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Sometimes</a:t>
            </a:r>
          </a:p>
        </p:txBody>
      </p:sp>
      <p:pic>
        <p:nvPicPr>
          <p:cNvPr id="4" name="Content Placeholder 4">
            <a:extLst>
              <a:ext uri="{FF2B5EF4-FFF2-40B4-BE49-F238E27FC236}">
                <a16:creationId xmlns:a16="http://schemas.microsoft.com/office/drawing/2014/main" id="{5F79B1AE-C9A6-F646-9A46-1CF89F41C80E}"/>
              </a:ext>
            </a:extLst>
          </p:cNvPr>
          <p:cNvPicPr>
            <a:picLocks noChangeAspect="1"/>
          </p:cNvPicPr>
          <p:nvPr/>
        </p:nvPicPr>
        <p:blipFill>
          <a:blip r:embed="rId2"/>
          <a:stretch>
            <a:fillRect/>
          </a:stretch>
        </p:blipFill>
        <p:spPr>
          <a:xfrm>
            <a:off x="7412182" y="0"/>
            <a:ext cx="4779818" cy="6858000"/>
          </a:xfrm>
          <a:prstGeom prst="rect">
            <a:avLst/>
          </a:prstGeom>
        </p:spPr>
      </p:pic>
    </p:spTree>
    <p:extLst>
      <p:ext uri="{BB962C8B-B14F-4D97-AF65-F5344CB8AC3E}">
        <p14:creationId xmlns:p14="http://schemas.microsoft.com/office/powerpoint/2010/main" val="1561895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Phosphoenolpyruvate </a:t>
            </a:r>
            <a:r>
              <a:rPr lang="en-US" dirty="0" err="1"/>
              <a:t>Carboxykinase</a:t>
            </a:r>
            <a:r>
              <a:rPr lang="en-US" dirty="0"/>
              <a:t> (PEPCK)</a:t>
            </a:r>
          </a:p>
        </p:txBody>
      </p:sp>
      <p:sp>
        <p:nvSpPr>
          <p:cNvPr id="3" name="Content Placeholder 2"/>
          <p:cNvSpPr>
            <a:spLocks noGrp="1"/>
          </p:cNvSpPr>
          <p:nvPr>
            <p:ph idx="1"/>
          </p:nvPr>
        </p:nvSpPr>
        <p:spPr>
          <a:xfrm>
            <a:off x="838200" y="1825625"/>
            <a:ext cx="6553911" cy="4351338"/>
          </a:xfrm>
        </p:spPr>
        <p:txBody>
          <a:bodyPr/>
          <a:lstStyle/>
          <a:p>
            <a:r>
              <a:rPr lang="en-US" dirty="0"/>
              <a:t>First committed and rate limiting step</a:t>
            </a:r>
          </a:p>
          <a:p>
            <a:r>
              <a:rPr lang="en-US" dirty="0"/>
              <a:t>PEPCK not regulated allosterically</a:t>
            </a:r>
          </a:p>
          <a:p>
            <a:r>
              <a:rPr lang="en-US" dirty="0"/>
              <a:t>Insulin </a:t>
            </a:r>
            <a:r>
              <a:rPr lang="en-US" dirty="0">
                <a:solidFill>
                  <a:srgbClr val="FF0000"/>
                </a:solidFill>
              </a:rPr>
              <a:t>negatively</a:t>
            </a:r>
            <a:r>
              <a:rPr lang="en-US" dirty="0"/>
              <a:t> regulates this transcriptionally (inactivation of FOXO)</a:t>
            </a:r>
          </a:p>
          <a:p>
            <a:r>
              <a:rPr lang="en-US" dirty="0"/>
              <a:t>Cortisol </a:t>
            </a:r>
            <a:r>
              <a:rPr lang="en-US" dirty="0">
                <a:solidFill>
                  <a:srgbClr val="00B050"/>
                </a:solidFill>
              </a:rPr>
              <a:t>positively</a:t>
            </a:r>
            <a:r>
              <a:rPr lang="en-US" dirty="0"/>
              <a:t> regulates this transcriptionally</a:t>
            </a:r>
          </a:p>
          <a:p>
            <a:r>
              <a:rPr lang="en-US" dirty="0"/>
              <a:t>Cataplerotic, reduces OAA levels</a:t>
            </a:r>
          </a:p>
        </p:txBody>
      </p:sp>
      <p:pic>
        <p:nvPicPr>
          <p:cNvPr id="6" name="Content Placeholder 4">
            <a:extLst>
              <a:ext uri="{FF2B5EF4-FFF2-40B4-BE49-F238E27FC236}">
                <a16:creationId xmlns:a16="http://schemas.microsoft.com/office/drawing/2014/main" id="{A01DFE61-2451-ED44-9D30-435634AE298A}"/>
              </a:ext>
            </a:extLst>
          </p:cNvPr>
          <p:cNvPicPr>
            <a:picLocks noChangeAspect="1"/>
          </p:cNvPicPr>
          <p:nvPr/>
        </p:nvPicPr>
        <p:blipFill rotWithShape="1">
          <a:blip r:embed="rId3"/>
          <a:srcRect t="45732"/>
          <a:stretch/>
        </p:blipFill>
        <p:spPr>
          <a:xfrm>
            <a:off x="6426437" y="1956987"/>
            <a:ext cx="5500644" cy="4282947"/>
          </a:xfrm>
          <a:prstGeom prst="rect">
            <a:avLst/>
          </a:prstGeom>
        </p:spPr>
      </p:pic>
    </p:spTree>
    <p:extLst>
      <p:ext uri="{BB962C8B-B14F-4D97-AF65-F5344CB8AC3E}">
        <p14:creationId xmlns:p14="http://schemas.microsoft.com/office/powerpoint/2010/main" val="1477051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Pyruvate Carboxylase</a:t>
            </a:r>
          </a:p>
        </p:txBody>
      </p:sp>
      <p:sp>
        <p:nvSpPr>
          <p:cNvPr id="3" name="Content Placeholder 2"/>
          <p:cNvSpPr>
            <a:spLocks noGrp="1"/>
          </p:cNvSpPr>
          <p:nvPr>
            <p:ph idx="1"/>
          </p:nvPr>
        </p:nvSpPr>
        <p:spPr>
          <a:xfrm>
            <a:off x="838200" y="1825625"/>
            <a:ext cx="5981344" cy="4351338"/>
          </a:xfrm>
        </p:spPr>
        <p:txBody>
          <a:bodyPr/>
          <a:lstStyle/>
          <a:p>
            <a:r>
              <a:rPr lang="en-US" dirty="0"/>
              <a:t>Can replenish oxaloacetate, bypassing TCA cycle (</a:t>
            </a:r>
            <a:r>
              <a:rPr lang="en-US" dirty="0" err="1"/>
              <a:t>anaplerotic</a:t>
            </a:r>
            <a:r>
              <a:rPr lang="en-US" dirty="0"/>
              <a:t>)</a:t>
            </a:r>
          </a:p>
          <a:p>
            <a:pPr lvl="1"/>
            <a:r>
              <a:rPr lang="en-US" dirty="0"/>
              <a:t>Activated by </a:t>
            </a:r>
            <a:r>
              <a:rPr lang="en-US" dirty="0">
                <a:solidFill>
                  <a:srgbClr val="00B050"/>
                </a:solidFill>
              </a:rPr>
              <a:t>acetyl-CoA</a:t>
            </a:r>
          </a:p>
          <a:p>
            <a:r>
              <a:rPr lang="en-US" dirty="0"/>
              <a:t>Important for conversion of both Alanine and Lactate back into glucose</a:t>
            </a:r>
          </a:p>
          <a:p>
            <a:r>
              <a:rPr lang="en-US" dirty="0" err="1"/>
              <a:t>Anaplerotic</a:t>
            </a:r>
            <a:r>
              <a:rPr lang="en-US" dirty="0"/>
              <a:t>, increases OAA levels</a:t>
            </a:r>
          </a:p>
        </p:txBody>
      </p:sp>
      <p:pic>
        <p:nvPicPr>
          <p:cNvPr id="5" name="Content Placeholder 4">
            <a:extLst>
              <a:ext uri="{FF2B5EF4-FFF2-40B4-BE49-F238E27FC236}">
                <a16:creationId xmlns:a16="http://schemas.microsoft.com/office/drawing/2014/main" id="{C40972CB-28A9-394B-9C2D-8C4B639E6D3B}"/>
              </a:ext>
            </a:extLst>
          </p:cNvPr>
          <p:cNvPicPr>
            <a:picLocks noChangeAspect="1"/>
          </p:cNvPicPr>
          <p:nvPr/>
        </p:nvPicPr>
        <p:blipFill>
          <a:blip r:embed="rId3"/>
          <a:stretch>
            <a:fillRect/>
          </a:stretch>
        </p:blipFill>
        <p:spPr>
          <a:xfrm>
            <a:off x="7412182" y="0"/>
            <a:ext cx="4779818" cy="6858000"/>
          </a:xfrm>
          <a:prstGeom prst="rect">
            <a:avLst/>
          </a:prstGeom>
        </p:spPr>
      </p:pic>
    </p:spTree>
    <p:extLst>
      <p:ext uri="{BB962C8B-B14F-4D97-AF65-F5344CB8AC3E}">
        <p14:creationId xmlns:p14="http://schemas.microsoft.com/office/powerpoint/2010/main" val="14012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345F-9ECD-774A-8267-16D2282AB8C8}"/>
              </a:ext>
            </a:extLst>
          </p:cNvPr>
          <p:cNvSpPr>
            <a:spLocks noGrp="1"/>
          </p:cNvSpPr>
          <p:nvPr>
            <p:ph type="title"/>
          </p:nvPr>
        </p:nvSpPr>
        <p:spPr/>
        <p:txBody>
          <a:bodyPr/>
          <a:lstStyle/>
          <a:p>
            <a:r>
              <a:rPr lang="en-US" dirty="0"/>
              <a:t>Case Study: Pyruvate Carboxylase Deficiency</a:t>
            </a:r>
          </a:p>
        </p:txBody>
      </p:sp>
      <p:sp>
        <p:nvSpPr>
          <p:cNvPr id="3" name="Content Placeholder 2">
            <a:extLst>
              <a:ext uri="{FF2B5EF4-FFF2-40B4-BE49-F238E27FC236}">
                <a16:creationId xmlns:a16="http://schemas.microsoft.com/office/drawing/2014/main" id="{CC05185A-F390-8545-846A-C5FD67AC8685}"/>
              </a:ext>
            </a:extLst>
          </p:cNvPr>
          <p:cNvSpPr>
            <a:spLocks noGrp="1"/>
          </p:cNvSpPr>
          <p:nvPr>
            <p:ph idx="1"/>
          </p:nvPr>
        </p:nvSpPr>
        <p:spPr>
          <a:xfrm>
            <a:off x="838200" y="1825625"/>
            <a:ext cx="5921523" cy="4351338"/>
          </a:xfrm>
        </p:spPr>
        <p:txBody>
          <a:bodyPr>
            <a:normAutofit fontScale="92500"/>
          </a:bodyPr>
          <a:lstStyle/>
          <a:p>
            <a:r>
              <a:rPr lang="en-US" dirty="0"/>
              <a:t>Autosomal recessive, broadly 1:250,000 but up to 1:100 in some Algonquin/Cree Native Canadians</a:t>
            </a:r>
          </a:p>
          <a:p>
            <a:r>
              <a:rPr lang="en-US" dirty="0"/>
              <a:t>Explain why these phenotypes may exist</a:t>
            </a:r>
          </a:p>
          <a:p>
            <a:pPr lvl="1"/>
            <a:r>
              <a:rPr lang="en-US" dirty="0"/>
              <a:t>Hyperglycemia</a:t>
            </a:r>
          </a:p>
          <a:p>
            <a:pPr lvl="1"/>
            <a:r>
              <a:rPr lang="en-US" dirty="0"/>
              <a:t>Lactic acid buildup</a:t>
            </a:r>
          </a:p>
          <a:p>
            <a:pPr lvl="1"/>
            <a:r>
              <a:rPr lang="en-US" dirty="0"/>
              <a:t>Muscle weakness</a:t>
            </a:r>
          </a:p>
          <a:p>
            <a:pPr lvl="1"/>
            <a:r>
              <a:rPr lang="en-US" dirty="0"/>
              <a:t>Hyperketonemia</a:t>
            </a:r>
          </a:p>
          <a:p>
            <a:pPr lvl="1"/>
            <a:r>
              <a:rPr lang="en-US" dirty="0" err="1"/>
              <a:t>Hyperammonia</a:t>
            </a:r>
            <a:endParaRPr lang="en-US" dirty="0"/>
          </a:p>
          <a:p>
            <a:r>
              <a:rPr lang="en-US" dirty="0"/>
              <a:t>What diets should be taken or avoided?</a:t>
            </a:r>
          </a:p>
          <a:p>
            <a:pPr lvl="1"/>
            <a:endParaRPr lang="en-US" dirty="0"/>
          </a:p>
          <a:p>
            <a:endParaRPr lang="en-US" dirty="0"/>
          </a:p>
        </p:txBody>
      </p:sp>
      <p:pic>
        <p:nvPicPr>
          <p:cNvPr id="4" name="Content Placeholder 4">
            <a:extLst>
              <a:ext uri="{FF2B5EF4-FFF2-40B4-BE49-F238E27FC236}">
                <a16:creationId xmlns:a16="http://schemas.microsoft.com/office/drawing/2014/main" id="{7AE1C508-42A9-4E4A-BAC9-ADF224EA4EA9}"/>
              </a:ext>
            </a:extLst>
          </p:cNvPr>
          <p:cNvPicPr>
            <a:picLocks noChangeAspect="1"/>
          </p:cNvPicPr>
          <p:nvPr/>
        </p:nvPicPr>
        <p:blipFill rotWithShape="1">
          <a:blip r:embed="rId3"/>
          <a:srcRect t="45358"/>
          <a:stretch/>
        </p:blipFill>
        <p:spPr>
          <a:xfrm>
            <a:off x="6886297" y="1751887"/>
            <a:ext cx="5809905" cy="4554909"/>
          </a:xfrm>
          <a:prstGeom prst="rect">
            <a:avLst/>
          </a:prstGeom>
        </p:spPr>
      </p:pic>
    </p:spTree>
    <p:extLst>
      <p:ext uri="{BB962C8B-B14F-4D97-AF65-F5344CB8AC3E}">
        <p14:creationId xmlns:p14="http://schemas.microsoft.com/office/powerpoint/2010/main" val="49648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lstStyle/>
          <a:p>
            <a:pPr marL="0" indent="0">
              <a:buNone/>
            </a:pPr>
            <a:r>
              <a:rPr lang="en-US" dirty="0"/>
              <a:t>Which enzyme causes </a:t>
            </a:r>
            <a:r>
              <a:rPr lang="en-US" dirty="0" err="1"/>
              <a:t>anaplerosis</a:t>
            </a:r>
            <a:r>
              <a:rPr lang="en-US" dirty="0"/>
              <a:t>?</a:t>
            </a:r>
          </a:p>
          <a:p>
            <a:pPr marL="514350" indent="-514350">
              <a:buFont typeface="+mj-lt"/>
              <a:buAutoNum type="alphaUcPeriod"/>
            </a:pPr>
            <a:r>
              <a:rPr lang="en-US" dirty="0"/>
              <a:t>Pyruvate carboxylase (PC)</a:t>
            </a:r>
          </a:p>
          <a:p>
            <a:pPr marL="514350" indent="-514350">
              <a:buFont typeface="+mj-lt"/>
              <a:buAutoNum type="alphaUcPeriod"/>
            </a:pPr>
            <a:r>
              <a:rPr lang="en-US" dirty="0"/>
              <a:t>Phosphoenolpyruvate </a:t>
            </a:r>
            <a:r>
              <a:rPr lang="en-US" dirty="0" err="1"/>
              <a:t>Carboxykinase</a:t>
            </a:r>
            <a:r>
              <a:rPr lang="en-US" dirty="0"/>
              <a:t> (PEPCK)</a:t>
            </a:r>
          </a:p>
          <a:p>
            <a:pPr marL="514350" indent="-514350">
              <a:buFont typeface="+mj-lt"/>
              <a:buAutoNum type="alphaUcPeriod"/>
            </a:pPr>
            <a:r>
              <a:rPr lang="en-US" dirty="0"/>
              <a:t>Glucose-6-phosphatase (G6Pase)</a:t>
            </a:r>
          </a:p>
          <a:p>
            <a:pPr marL="514350" indent="-514350">
              <a:buFont typeface="+mj-lt"/>
              <a:buAutoNum type="alphaUcPeriod"/>
            </a:pPr>
            <a:r>
              <a:rPr lang="en-US" dirty="0"/>
              <a:t>Fructose-1,6-bisphosphatase (</a:t>
            </a:r>
            <a:r>
              <a:rPr lang="en-US" dirty="0" err="1"/>
              <a:t>FBPase</a:t>
            </a:r>
            <a:r>
              <a:rPr lang="en-US" dirty="0"/>
              <a:t>)</a:t>
            </a:r>
          </a:p>
        </p:txBody>
      </p:sp>
    </p:spTree>
    <p:extLst>
      <p:ext uri="{BB962C8B-B14F-4D97-AF65-F5344CB8AC3E}">
        <p14:creationId xmlns:p14="http://schemas.microsoft.com/office/powerpoint/2010/main" val="195008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177213" cy="1325563"/>
          </a:xfrm>
        </p:spPr>
        <p:txBody>
          <a:bodyPr/>
          <a:lstStyle/>
          <a:p>
            <a:r>
              <a:rPr lang="en-US" dirty="0"/>
              <a:t>Fructose </a:t>
            </a:r>
            <a:r>
              <a:rPr lang="en-US" dirty="0" err="1"/>
              <a:t>bisphosphatase</a:t>
            </a:r>
            <a:r>
              <a:rPr lang="en-US" dirty="0"/>
              <a:t> 1 reverses PFK1</a:t>
            </a:r>
          </a:p>
        </p:txBody>
      </p:sp>
      <p:sp>
        <p:nvSpPr>
          <p:cNvPr id="6" name="Content Placeholder 5"/>
          <p:cNvSpPr>
            <a:spLocks noGrp="1"/>
          </p:cNvSpPr>
          <p:nvPr>
            <p:ph idx="1"/>
          </p:nvPr>
        </p:nvSpPr>
        <p:spPr>
          <a:xfrm>
            <a:off x="838200" y="1825625"/>
            <a:ext cx="4090988" cy="4351338"/>
          </a:xfrm>
        </p:spPr>
        <p:txBody>
          <a:bodyPr/>
          <a:lstStyle/>
          <a:p>
            <a:r>
              <a:rPr lang="en-US" dirty="0"/>
              <a:t>Inhibited by</a:t>
            </a:r>
          </a:p>
          <a:p>
            <a:pPr lvl="1"/>
            <a:r>
              <a:rPr lang="en-US" dirty="0">
                <a:solidFill>
                  <a:srgbClr val="FF0000"/>
                </a:solidFill>
              </a:rPr>
              <a:t>F26BP</a:t>
            </a:r>
          </a:p>
          <a:p>
            <a:pPr lvl="1"/>
            <a:r>
              <a:rPr lang="en-US" dirty="0">
                <a:solidFill>
                  <a:srgbClr val="FF0000"/>
                </a:solidFill>
              </a:rPr>
              <a:t>AMP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971" y="1985963"/>
            <a:ext cx="4191000" cy="4191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188" y="0"/>
            <a:ext cx="3022762" cy="6858000"/>
          </a:xfrm>
          <a:prstGeom prst="rect">
            <a:avLst/>
          </a:prstGeom>
        </p:spPr>
      </p:pic>
    </p:spTree>
    <p:extLst>
      <p:ext uri="{BB962C8B-B14F-4D97-AF65-F5344CB8AC3E}">
        <p14:creationId xmlns:p14="http://schemas.microsoft.com/office/powerpoint/2010/main" val="636019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99D6-B0EF-A94E-A3C6-6C1FD4EFB02D}"/>
              </a:ext>
            </a:extLst>
          </p:cNvPr>
          <p:cNvSpPr>
            <a:spLocks noGrp="1"/>
          </p:cNvSpPr>
          <p:nvPr>
            <p:ph type="title"/>
          </p:nvPr>
        </p:nvSpPr>
        <p:spPr/>
        <p:txBody>
          <a:bodyPr/>
          <a:lstStyle/>
          <a:p>
            <a:r>
              <a:rPr lang="en-US" dirty="0"/>
              <a:t>PFK2 and FBPase2 are the same Enzyme</a:t>
            </a:r>
          </a:p>
        </p:txBody>
      </p:sp>
      <p:pic>
        <p:nvPicPr>
          <p:cNvPr id="4" name="Picture 3">
            <a:extLst>
              <a:ext uri="{FF2B5EF4-FFF2-40B4-BE49-F238E27FC236}">
                <a16:creationId xmlns:a16="http://schemas.microsoft.com/office/drawing/2014/main" id="{50326C0B-A13C-754F-B5EC-C3A44BAF5C99}"/>
              </a:ext>
            </a:extLst>
          </p:cNvPr>
          <p:cNvPicPr>
            <a:picLocks noChangeAspect="1"/>
          </p:cNvPicPr>
          <p:nvPr/>
        </p:nvPicPr>
        <p:blipFill>
          <a:blip r:embed="rId2"/>
          <a:stretch>
            <a:fillRect/>
          </a:stretch>
        </p:blipFill>
        <p:spPr>
          <a:xfrm>
            <a:off x="2653553" y="1603420"/>
            <a:ext cx="7315200" cy="5254580"/>
          </a:xfrm>
          <a:prstGeom prst="rect">
            <a:avLst/>
          </a:prstGeom>
        </p:spPr>
      </p:pic>
    </p:spTree>
    <p:extLst>
      <p:ext uri="{BB962C8B-B14F-4D97-AF65-F5344CB8AC3E}">
        <p14:creationId xmlns:p14="http://schemas.microsoft.com/office/powerpoint/2010/main" val="311150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8" y="365125"/>
            <a:ext cx="12063411" cy="1325563"/>
          </a:xfrm>
        </p:spPr>
        <p:txBody>
          <a:bodyPr/>
          <a:lstStyle/>
          <a:p>
            <a:r>
              <a:rPr lang="en-US" dirty="0"/>
              <a:t>Effects of Fructose 2,6 bisphosphate on PFK1/</a:t>
            </a:r>
            <a:r>
              <a:rPr lang="en-US" dirty="0" err="1"/>
              <a:t>FBPase</a:t>
            </a:r>
            <a:endParaRPr lang="en-US" dirty="0"/>
          </a:p>
        </p:txBody>
      </p:sp>
      <p:pic>
        <p:nvPicPr>
          <p:cNvPr id="6" name="Picture 5"/>
          <p:cNvPicPr>
            <a:picLocks noChangeAspect="1"/>
          </p:cNvPicPr>
          <p:nvPr/>
        </p:nvPicPr>
        <p:blipFill>
          <a:blip r:embed="rId2"/>
          <a:stretch>
            <a:fillRect/>
          </a:stretch>
        </p:blipFill>
        <p:spPr>
          <a:xfrm>
            <a:off x="1486694" y="2305050"/>
            <a:ext cx="4673600" cy="3810000"/>
          </a:xfrm>
          <a:prstGeom prst="rect">
            <a:avLst/>
          </a:prstGeom>
        </p:spPr>
      </p:pic>
      <p:pic>
        <p:nvPicPr>
          <p:cNvPr id="7" name="Picture 6"/>
          <p:cNvPicPr>
            <a:picLocks noChangeAspect="1"/>
          </p:cNvPicPr>
          <p:nvPr/>
        </p:nvPicPr>
        <p:blipFill>
          <a:blip r:embed="rId3"/>
          <a:stretch>
            <a:fillRect/>
          </a:stretch>
        </p:blipFill>
        <p:spPr>
          <a:xfrm>
            <a:off x="6486526" y="2162175"/>
            <a:ext cx="4191000" cy="3810000"/>
          </a:xfrm>
          <a:prstGeom prst="rect">
            <a:avLst/>
          </a:prstGeom>
        </p:spPr>
      </p:pic>
      <p:pic>
        <p:nvPicPr>
          <p:cNvPr id="8" name="Picture 7"/>
          <p:cNvPicPr>
            <a:picLocks noChangeAspect="1"/>
          </p:cNvPicPr>
          <p:nvPr/>
        </p:nvPicPr>
        <p:blipFill>
          <a:blip r:embed="rId2"/>
          <a:stretch>
            <a:fillRect/>
          </a:stretch>
        </p:blipFill>
        <p:spPr>
          <a:xfrm>
            <a:off x="1486694" y="2162175"/>
            <a:ext cx="4673600" cy="3810000"/>
          </a:xfrm>
          <a:prstGeom prst="rect">
            <a:avLst/>
          </a:prstGeom>
        </p:spPr>
      </p:pic>
      <p:sp>
        <p:nvSpPr>
          <p:cNvPr id="9" name="TextBox 8"/>
          <p:cNvSpPr txBox="1"/>
          <p:nvPr/>
        </p:nvSpPr>
        <p:spPr>
          <a:xfrm>
            <a:off x="3014662" y="1690688"/>
            <a:ext cx="2137124" cy="523220"/>
          </a:xfrm>
          <a:prstGeom prst="rect">
            <a:avLst/>
          </a:prstGeom>
          <a:noFill/>
        </p:spPr>
        <p:txBody>
          <a:bodyPr wrap="none" rtlCol="0">
            <a:spAutoFit/>
          </a:bodyPr>
          <a:lstStyle/>
          <a:p>
            <a:r>
              <a:rPr lang="en-US" sz="2800" b="1"/>
              <a:t>PFK1 Activity</a:t>
            </a:r>
          </a:p>
        </p:txBody>
      </p:sp>
      <p:sp>
        <p:nvSpPr>
          <p:cNvPr id="10" name="TextBox 9"/>
          <p:cNvSpPr txBox="1"/>
          <p:nvPr/>
        </p:nvSpPr>
        <p:spPr>
          <a:xfrm>
            <a:off x="7566373" y="1715155"/>
            <a:ext cx="2454133" cy="523220"/>
          </a:xfrm>
          <a:prstGeom prst="rect">
            <a:avLst/>
          </a:prstGeom>
          <a:noFill/>
        </p:spPr>
        <p:txBody>
          <a:bodyPr wrap="none" rtlCol="0">
            <a:spAutoFit/>
          </a:bodyPr>
          <a:lstStyle/>
          <a:p>
            <a:r>
              <a:rPr lang="en-US" sz="2800" b="1" dirty="0" err="1"/>
              <a:t>FBPase</a:t>
            </a:r>
            <a:r>
              <a:rPr lang="en-US" sz="2800" b="1" dirty="0"/>
              <a:t> Activity</a:t>
            </a:r>
          </a:p>
        </p:txBody>
      </p:sp>
    </p:spTree>
    <p:extLst>
      <p:ext uri="{BB962C8B-B14F-4D97-AF65-F5344CB8AC3E}">
        <p14:creationId xmlns:p14="http://schemas.microsoft.com/office/powerpoint/2010/main" val="11291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4005" y="365125"/>
            <a:ext cx="12015386" cy="1325563"/>
          </a:xfrm>
        </p:spPr>
        <p:txBody>
          <a:bodyPr/>
          <a:lstStyle/>
          <a:p>
            <a:r>
              <a:rPr lang="en-US" dirty="0"/>
              <a:t>How would glucagon and adrenaline affect gluconeogenesis in the liver at this step?</a:t>
            </a:r>
          </a:p>
        </p:txBody>
      </p:sp>
      <p:sp>
        <p:nvSpPr>
          <p:cNvPr id="3" name="Content Placeholder 2"/>
          <p:cNvSpPr>
            <a:spLocks noGrp="1"/>
          </p:cNvSpPr>
          <p:nvPr>
            <p:ph idx="1"/>
          </p:nvPr>
        </p:nvSpPr>
        <p:spPr/>
        <p:txBody>
          <a:bodyPr/>
          <a:lstStyle/>
          <a:p>
            <a:pPr marL="514350" indent="-514350">
              <a:buFont typeface="+mj-lt"/>
              <a:buAutoNum type="alphaUcPeriod"/>
            </a:pPr>
            <a:r>
              <a:rPr lang="en-US" dirty="0"/>
              <a:t>Would inhibit it by inhibiting PFK2, activating FBPase2</a:t>
            </a:r>
          </a:p>
          <a:p>
            <a:pPr marL="514350" indent="-514350">
              <a:buFont typeface="+mj-lt"/>
              <a:buAutoNum type="alphaUcPeriod"/>
            </a:pPr>
            <a:r>
              <a:rPr lang="en-US" dirty="0"/>
              <a:t>Would inhibit it by activating PFK2, inhibiting FBPase2</a:t>
            </a:r>
          </a:p>
          <a:p>
            <a:pPr marL="514350" indent="-514350">
              <a:buFont typeface="+mj-lt"/>
              <a:buAutoNum type="alphaUcPeriod"/>
            </a:pPr>
            <a:r>
              <a:rPr lang="en-US" dirty="0"/>
              <a:t>Would activate it by inhibiting PFK2, activating FBPase2</a:t>
            </a:r>
          </a:p>
          <a:p>
            <a:pPr marL="514350" indent="-514350">
              <a:buFont typeface="+mj-lt"/>
              <a:buAutoNum type="alphaUcPeriod"/>
            </a:pPr>
            <a:r>
              <a:rPr lang="en-US" dirty="0"/>
              <a:t>Would activate it by activating PFK2, inhibiting FBPase2</a:t>
            </a:r>
          </a:p>
          <a:p>
            <a:pPr marL="0" indent="0">
              <a:buNone/>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481951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control of gluconeogenesis and glycolysis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7812336"/>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Glycolysis</a:t>
                      </a:r>
                    </a:p>
                  </a:txBody>
                  <a:tcPr/>
                </a:tc>
                <a:tc>
                  <a:txBody>
                    <a:bodyPr/>
                    <a:lstStyle/>
                    <a:p>
                      <a:r>
                        <a:rPr lang="en-US" dirty="0"/>
                        <a:t>Gluconeogenesis</a:t>
                      </a:r>
                    </a:p>
                  </a:txBody>
                  <a:tcPr/>
                </a:tc>
                <a:extLst>
                  <a:ext uri="{0D108BD9-81ED-4DB2-BD59-A6C34878D82A}">
                    <a16:rowId xmlns:a16="http://schemas.microsoft.com/office/drawing/2014/main" val="10000"/>
                  </a:ext>
                </a:extLst>
              </a:tr>
              <a:tr h="370840">
                <a:tc>
                  <a:txBody>
                    <a:bodyPr/>
                    <a:lstStyle/>
                    <a:p>
                      <a:r>
                        <a:rPr lang="en-US" dirty="0"/>
                        <a:t>Activity of </a:t>
                      </a:r>
                      <a:r>
                        <a:rPr lang="en-US" dirty="0" err="1"/>
                        <a:t>Glucokinase</a:t>
                      </a:r>
                      <a:endParaRPr lang="en-US" dirty="0"/>
                    </a:p>
                  </a:txBody>
                  <a:tcPr/>
                </a:tc>
                <a:tc>
                  <a:txBody>
                    <a:bodyPr/>
                    <a:lstStyle/>
                    <a:p>
                      <a:r>
                        <a:rPr lang="en-US" dirty="0">
                          <a:solidFill>
                            <a:srgbClr val="00B050"/>
                          </a:solidFill>
                        </a:rPr>
                        <a:t>High (Glucose</a:t>
                      </a:r>
                      <a:r>
                        <a:rPr lang="en-US" baseline="0" dirty="0">
                          <a:solidFill>
                            <a:srgbClr val="00B050"/>
                          </a:solidFill>
                        </a:rPr>
                        <a:t> High)</a:t>
                      </a:r>
                      <a:endParaRPr lang="en-US" dirty="0">
                        <a:solidFill>
                          <a:srgbClr val="00B050"/>
                        </a:solidFill>
                      </a:endParaRPr>
                    </a:p>
                  </a:txBody>
                  <a:tcPr/>
                </a:tc>
                <a:tc>
                  <a:txBody>
                    <a:bodyPr/>
                    <a:lstStyle/>
                    <a:p>
                      <a:r>
                        <a:rPr lang="en-US" dirty="0">
                          <a:solidFill>
                            <a:srgbClr val="FF0000"/>
                          </a:solidFill>
                        </a:rPr>
                        <a:t>Low (Glucose Low)</a:t>
                      </a:r>
                    </a:p>
                  </a:txBody>
                  <a:tcPr/>
                </a:tc>
                <a:extLst>
                  <a:ext uri="{0D108BD9-81ED-4DB2-BD59-A6C34878D82A}">
                    <a16:rowId xmlns:a16="http://schemas.microsoft.com/office/drawing/2014/main" val="10001"/>
                  </a:ext>
                </a:extLst>
              </a:tr>
              <a:tr h="370840">
                <a:tc>
                  <a:txBody>
                    <a:bodyPr/>
                    <a:lstStyle/>
                    <a:p>
                      <a:r>
                        <a:rPr lang="en-US" dirty="0"/>
                        <a:t>Activity</a:t>
                      </a:r>
                      <a:r>
                        <a:rPr lang="en-US" baseline="0" dirty="0"/>
                        <a:t> of Glucose-6-Phosphatase</a:t>
                      </a:r>
                      <a:endParaRPr lang="en-US" dirty="0"/>
                    </a:p>
                  </a:txBody>
                  <a:tcPr/>
                </a:tc>
                <a:tc>
                  <a:txBody>
                    <a:bodyPr/>
                    <a:lstStyle/>
                    <a:p>
                      <a:r>
                        <a:rPr lang="en-US" dirty="0">
                          <a:solidFill>
                            <a:srgbClr val="FF0000"/>
                          </a:solidFill>
                        </a:rPr>
                        <a:t>Low</a:t>
                      </a:r>
                      <a:r>
                        <a:rPr lang="en-US" baseline="0" dirty="0">
                          <a:solidFill>
                            <a:srgbClr val="FF0000"/>
                          </a:solidFill>
                        </a:rPr>
                        <a:t> (Transcriptional)</a:t>
                      </a:r>
                      <a:endParaRPr lang="en-US" dirty="0">
                        <a:solidFill>
                          <a:srgbClr val="FF0000"/>
                        </a:solidFill>
                      </a:endParaRPr>
                    </a:p>
                  </a:txBody>
                  <a:tcPr/>
                </a:tc>
                <a:tc>
                  <a:txBody>
                    <a:bodyPr/>
                    <a:lstStyle/>
                    <a:p>
                      <a:r>
                        <a:rPr lang="en-US" dirty="0">
                          <a:solidFill>
                            <a:srgbClr val="00B050"/>
                          </a:solidFill>
                        </a:rPr>
                        <a:t>High (Transcriptional)</a:t>
                      </a:r>
                    </a:p>
                  </a:txBody>
                  <a:tcPr/>
                </a:tc>
                <a:extLst>
                  <a:ext uri="{0D108BD9-81ED-4DB2-BD59-A6C34878D82A}">
                    <a16:rowId xmlns:a16="http://schemas.microsoft.com/office/drawing/2014/main" val="10002"/>
                  </a:ext>
                </a:extLst>
              </a:tr>
              <a:tr h="370840">
                <a:tc>
                  <a:txBody>
                    <a:bodyPr/>
                    <a:lstStyle/>
                    <a:p>
                      <a:r>
                        <a:rPr lang="en-US" dirty="0"/>
                        <a:t>Activity of Phosphofructokinase</a:t>
                      </a:r>
                    </a:p>
                  </a:txBody>
                  <a:tcPr/>
                </a:tc>
                <a:tc>
                  <a:txBody>
                    <a:bodyPr/>
                    <a:lstStyle/>
                    <a:p>
                      <a:r>
                        <a:rPr lang="en-US" dirty="0">
                          <a:solidFill>
                            <a:srgbClr val="00B050"/>
                          </a:solidFill>
                        </a:rPr>
                        <a:t>High (via F26BP high/AMP)</a:t>
                      </a:r>
                    </a:p>
                  </a:txBody>
                  <a:tcPr/>
                </a:tc>
                <a:tc>
                  <a:txBody>
                    <a:bodyPr/>
                    <a:lstStyle/>
                    <a:p>
                      <a:r>
                        <a:rPr lang="en-US" dirty="0">
                          <a:solidFill>
                            <a:srgbClr val="FF0000"/>
                          </a:solidFill>
                        </a:rPr>
                        <a:t>Low </a:t>
                      </a:r>
                      <a:r>
                        <a:rPr lang="en-US" baseline="0" dirty="0">
                          <a:solidFill>
                            <a:srgbClr val="FF0000"/>
                          </a:solidFill>
                        </a:rPr>
                        <a:t>(via F26BP low/ATP/Citrate)</a:t>
                      </a:r>
                      <a:endParaRPr lang="en-US" dirty="0">
                        <a:solidFill>
                          <a:srgbClr val="FF0000"/>
                        </a:solidFill>
                      </a:endParaRPr>
                    </a:p>
                  </a:txBody>
                  <a:tcPr/>
                </a:tc>
                <a:extLst>
                  <a:ext uri="{0D108BD9-81ED-4DB2-BD59-A6C34878D82A}">
                    <a16:rowId xmlns:a16="http://schemas.microsoft.com/office/drawing/2014/main" val="10003"/>
                  </a:ext>
                </a:extLst>
              </a:tr>
              <a:tr h="370840">
                <a:tc>
                  <a:txBody>
                    <a:bodyPr/>
                    <a:lstStyle/>
                    <a:p>
                      <a:r>
                        <a:rPr lang="en-US" dirty="0"/>
                        <a:t>Phosphorylation</a:t>
                      </a:r>
                      <a:r>
                        <a:rPr lang="en-US" baseline="0" dirty="0"/>
                        <a:t> of PFK2</a:t>
                      </a:r>
                      <a:endParaRPr lang="en-US" dirty="0"/>
                    </a:p>
                  </a:txBody>
                  <a:tcPr/>
                </a:tc>
                <a:tc>
                  <a:txBody>
                    <a:bodyPr/>
                    <a:lstStyle/>
                    <a:p>
                      <a:r>
                        <a:rPr lang="en-US" dirty="0">
                          <a:solidFill>
                            <a:srgbClr val="00B050"/>
                          </a:solidFill>
                        </a:rPr>
                        <a:t>Dephosphorylated</a:t>
                      </a:r>
                      <a:r>
                        <a:rPr lang="en-US" baseline="0" dirty="0">
                          <a:solidFill>
                            <a:srgbClr val="00B050"/>
                          </a:solidFill>
                        </a:rPr>
                        <a:t> (Active)</a:t>
                      </a:r>
                      <a:endParaRPr lang="en-US" dirty="0">
                        <a:solidFill>
                          <a:srgbClr val="00B050"/>
                        </a:solidFill>
                      </a:endParaRPr>
                    </a:p>
                  </a:txBody>
                  <a:tcPr/>
                </a:tc>
                <a:tc>
                  <a:txBody>
                    <a:bodyPr/>
                    <a:lstStyle/>
                    <a:p>
                      <a:r>
                        <a:rPr lang="en-US" dirty="0">
                          <a:solidFill>
                            <a:srgbClr val="FF0000"/>
                          </a:solidFill>
                        </a:rPr>
                        <a:t>Phosphorylated</a:t>
                      </a:r>
                      <a:r>
                        <a:rPr lang="en-US" baseline="0" dirty="0">
                          <a:solidFill>
                            <a:srgbClr val="FF0000"/>
                          </a:solidFill>
                        </a:rPr>
                        <a:t> (Inactive)</a:t>
                      </a:r>
                      <a:endParaRPr lang="en-US" dirty="0">
                        <a:solidFill>
                          <a:srgbClr val="FF0000"/>
                        </a:solidFill>
                      </a:endParaRPr>
                    </a:p>
                  </a:txBody>
                  <a:tcPr/>
                </a:tc>
                <a:extLst>
                  <a:ext uri="{0D108BD9-81ED-4DB2-BD59-A6C34878D82A}">
                    <a16:rowId xmlns:a16="http://schemas.microsoft.com/office/drawing/2014/main" val="10004"/>
                  </a:ext>
                </a:extLst>
              </a:tr>
              <a:tr h="370840">
                <a:tc>
                  <a:txBody>
                    <a:bodyPr/>
                    <a:lstStyle/>
                    <a:p>
                      <a:r>
                        <a:rPr lang="en-US" dirty="0"/>
                        <a:t>Activity of </a:t>
                      </a:r>
                      <a:r>
                        <a:rPr lang="en-US" dirty="0" err="1"/>
                        <a:t>FBPase</a:t>
                      </a:r>
                      <a:endParaRPr lang="en-US" dirty="0"/>
                    </a:p>
                  </a:txBody>
                  <a:tcPr/>
                </a:tc>
                <a:tc>
                  <a:txBody>
                    <a:bodyPr/>
                    <a:lstStyle/>
                    <a:p>
                      <a:r>
                        <a:rPr lang="en-US" dirty="0">
                          <a:solidFill>
                            <a:srgbClr val="FF0000"/>
                          </a:solidFill>
                        </a:rPr>
                        <a:t>Low</a:t>
                      </a:r>
                      <a:r>
                        <a:rPr lang="en-US" baseline="0" dirty="0">
                          <a:solidFill>
                            <a:srgbClr val="FF0000"/>
                          </a:solidFill>
                        </a:rPr>
                        <a:t> (via high F26BP/AMP and low Citrate)</a:t>
                      </a:r>
                      <a:endParaRPr lang="en-US" dirty="0">
                        <a:solidFill>
                          <a:srgbClr val="FF0000"/>
                        </a:solidFill>
                      </a:endParaRPr>
                    </a:p>
                  </a:txBody>
                  <a:tcPr/>
                </a:tc>
                <a:tc>
                  <a:txBody>
                    <a:bodyPr/>
                    <a:lstStyle/>
                    <a:p>
                      <a:r>
                        <a:rPr lang="en-US" dirty="0">
                          <a:solidFill>
                            <a:srgbClr val="00B050"/>
                          </a:solidFill>
                        </a:rPr>
                        <a:t>High (via</a:t>
                      </a:r>
                      <a:r>
                        <a:rPr lang="en-US" baseline="0" dirty="0">
                          <a:solidFill>
                            <a:srgbClr val="00B050"/>
                          </a:solidFill>
                        </a:rPr>
                        <a:t> low F26BP/AMP and high Citrate)</a:t>
                      </a:r>
                      <a:endParaRPr lang="en-US" dirty="0">
                        <a:solidFill>
                          <a:srgbClr val="00B050"/>
                        </a:solidFill>
                      </a:endParaRPr>
                    </a:p>
                  </a:txBody>
                  <a:tcPr/>
                </a:tc>
                <a:extLst>
                  <a:ext uri="{0D108BD9-81ED-4DB2-BD59-A6C34878D82A}">
                    <a16:rowId xmlns:a16="http://schemas.microsoft.com/office/drawing/2014/main" val="10005"/>
                  </a:ext>
                </a:extLst>
              </a:tr>
              <a:tr h="370840">
                <a:tc>
                  <a:txBody>
                    <a:bodyPr/>
                    <a:lstStyle/>
                    <a:p>
                      <a:r>
                        <a:rPr lang="en-US" dirty="0"/>
                        <a:t>Phosphorylation</a:t>
                      </a:r>
                      <a:r>
                        <a:rPr lang="en-US" baseline="0" dirty="0"/>
                        <a:t> of Pyruvate Kinase</a:t>
                      </a:r>
                      <a:endParaRPr lang="en-US" dirty="0"/>
                    </a:p>
                  </a:txBody>
                  <a:tcPr/>
                </a:tc>
                <a:tc>
                  <a:txBody>
                    <a:bodyPr/>
                    <a:lstStyle/>
                    <a:p>
                      <a:r>
                        <a:rPr lang="en-US" dirty="0">
                          <a:solidFill>
                            <a:srgbClr val="00B050"/>
                          </a:solidFill>
                        </a:rPr>
                        <a:t>Dephosphorylated</a:t>
                      </a:r>
                      <a:r>
                        <a:rPr lang="en-US" baseline="0" dirty="0">
                          <a:solidFill>
                            <a:srgbClr val="00B050"/>
                          </a:solidFill>
                        </a:rPr>
                        <a:t> (Active)</a:t>
                      </a:r>
                      <a:endParaRPr lang="en-US" dirty="0">
                        <a:solidFill>
                          <a:srgbClr val="00B050"/>
                        </a:solidFill>
                      </a:endParaRPr>
                    </a:p>
                  </a:txBody>
                  <a:tcPr/>
                </a:tc>
                <a:tc>
                  <a:txBody>
                    <a:bodyPr/>
                    <a:lstStyle/>
                    <a:p>
                      <a:r>
                        <a:rPr lang="en-US" dirty="0">
                          <a:solidFill>
                            <a:srgbClr val="FF0000"/>
                          </a:solidFill>
                        </a:rPr>
                        <a:t>Phosphorylated</a:t>
                      </a:r>
                      <a:r>
                        <a:rPr lang="en-US" baseline="0" dirty="0">
                          <a:solidFill>
                            <a:srgbClr val="FF0000"/>
                          </a:solidFill>
                        </a:rPr>
                        <a:t> (Inactive)</a:t>
                      </a:r>
                      <a:endParaRPr lang="en-US" dirty="0">
                        <a:solidFill>
                          <a:srgbClr val="FF0000"/>
                        </a:solidFill>
                      </a:endParaRPr>
                    </a:p>
                  </a:txBody>
                  <a:tcPr/>
                </a:tc>
                <a:extLst>
                  <a:ext uri="{0D108BD9-81ED-4DB2-BD59-A6C34878D82A}">
                    <a16:rowId xmlns:a16="http://schemas.microsoft.com/office/drawing/2014/main" val="10006"/>
                  </a:ext>
                </a:extLst>
              </a:tr>
              <a:tr h="370840">
                <a:tc>
                  <a:txBody>
                    <a:bodyPr/>
                    <a:lstStyle/>
                    <a:p>
                      <a:r>
                        <a:rPr lang="en-US" dirty="0"/>
                        <a:t>Activity of Pyruvate Kinase</a:t>
                      </a:r>
                    </a:p>
                  </a:txBody>
                  <a:tcPr/>
                </a:tc>
                <a:tc>
                  <a:txBody>
                    <a:bodyPr/>
                    <a:lstStyle/>
                    <a:p>
                      <a:r>
                        <a:rPr lang="en-US" dirty="0">
                          <a:solidFill>
                            <a:srgbClr val="00B050"/>
                          </a:solidFill>
                        </a:rPr>
                        <a:t>High </a:t>
                      </a:r>
                      <a:r>
                        <a:rPr lang="en-US">
                          <a:solidFill>
                            <a:srgbClr val="00B050"/>
                          </a:solidFill>
                        </a:rPr>
                        <a:t>(AMP/F16BP</a:t>
                      </a:r>
                      <a:r>
                        <a:rPr lang="en-US" dirty="0">
                          <a:solidFill>
                            <a:srgbClr val="00B050"/>
                          </a:solidFill>
                        </a:rPr>
                        <a:t>)</a:t>
                      </a:r>
                    </a:p>
                  </a:txBody>
                  <a:tcPr/>
                </a:tc>
                <a:tc>
                  <a:txBody>
                    <a:bodyPr/>
                    <a:lstStyle/>
                    <a:p>
                      <a:r>
                        <a:rPr lang="en-US" dirty="0">
                          <a:solidFill>
                            <a:srgbClr val="FF0000"/>
                          </a:solidFill>
                        </a:rPr>
                        <a:t>Low (Alanine)</a:t>
                      </a:r>
                    </a:p>
                  </a:txBody>
                  <a:tcPr/>
                </a:tc>
                <a:extLst>
                  <a:ext uri="{0D108BD9-81ED-4DB2-BD59-A6C34878D82A}">
                    <a16:rowId xmlns:a16="http://schemas.microsoft.com/office/drawing/2014/main" val="10007"/>
                  </a:ext>
                </a:extLst>
              </a:tr>
              <a:tr h="370840">
                <a:tc>
                  <a:txBody>
                    <a:bodyPr/>
                    <a:lstStyle/>
                    <a:p>
                      <a:r>
                        <a:rPr lang="en-US" dirty="0"/>
                        <a:t>Activity of Pyruvate</a:t>
                      </a:r>
                      <a:r>
                        <a:rPr lang="en-US" baseline="0" dirty="0"/>
                        <a:t> Carboxylase</a:t>
                      </a:r>
                      <a:endParaRPr lang="en-US" dirty="0"/>
                    </a:p>
                  </a:txBody>
                  <a:tcPr/>
                </a:tc>
                <a:tc>
                  <a:txBody>
                    <a:bodyPr/>
                    <a:lstStyle/>
                    <a:p>
                      <a:r>
                        <a:rPr lang="en-US" dirty="0">
                          <a:solidFill>
                            <a:srgbClr val="FF0000"/>
                          </a:solidFill>
                        </a:rPr>
                        <a:t>Low</a:t>
                      </a:r>
                      <a:r>
                        <a:rPr lang="en-US" baseline="0" dirty="0">
                          <a:solidFill>
                            <a:srgbClr val="FF0000"/>
                          </a:solidFill>
                        </a:rPr>
                        <a:t> </a:t>
                      </a:r>
                      <a:endParaRPr lang="en-US" dirty="0">
                        <a:solidFill>
                          <a:srgbClr val="FF0000"/>
                        </a:solidFill>
                      </a:endParaRPr>
                    </a:p>
                  </a:txBody>
                  <a:tcPr/>
                </a:tc>
                <a:tc>
                  <a:txBody>
                    <a:bodyPr/>
                    <a:lstStyle/>
                    <a:p>
                      <a:r>
                        <a:rPr lang="en-US" dirty="0">
                          <a:solidFill>
                            <a:srgbClr val="00B050"/>
                          </a:solidFill>
                        </a:rPr>
                        <a:t>High (Acetyl-CoA)</a:t>
                      </a:r>
                    </a:p>
                  </a:txBody>
                  <a:tcPr/>
                </a:tc>
                <a:extLst>
                  <a:ext uri="{0D108BD9-81ED-4DB2-BD59-A6C34878D82A}">
                    <a16:rowId xmlns:a16="http://schemas.microsoft.com/office/drawing/2014/main" val="10008"/>
                  </a:ext>
                </a:extLst>
              </a:tr>
              <a:tr h="370840">
                <a:tc>
                  <a:txBody>
                    <a:bodyPr/>
                    <a:lstStyle/>
                    <a:p>
                      <a:r>
                        <a:rPr lang="en-US" dirty="0"/>
                        <a:t>Activity of PEPCK</a:t>
                      </a:r>
                    </a:p>
                  </a:txBody>
                  <a:tcPr/>
                </a:tc>
                <a:tc>
                  <a:txBody>
                    <a:bodyPr/>
                    <a:lstStyle/>
                    <a:p>
                      <a:r>
                        <a:rPr lang="en-US" dirty="0">
                          <a:solidFill>
                            <a:srgbClr val="FF0000"/>
                          </a:solidFill>
                        </a:rPr>
                        <a:t>Low (Transcriptional)</a:t>
                      </a:r>
                    </a:p>
                  </a:txBody>
                  <a:tcPr/>
                </a:tc>
                <a:tc>
                  <a:txBody>
                    <a:bodyPr/>
                    <a:lstStyle/>
                    <a:p>
                      <a:r>
                        <a:rPr lang="en-US" dirty="0">
                          <a:solidFill>
                            <a:srgbClr val="00B050"/>
                          </a:solidFill>
                        </a:rPr>
                        <a:t>High (Transcriptional)</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73916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Insulin Effects on Gluconeogenesis (Direct)</a:t>
            </a:r>
          </a:p>
        </p:txBody>
      </p:sp>
      <p:sp>
        <p:nvSpPr>
          <p:cNvPr id="3" name="Content Placeholder 2"/>
          <p:cNvSpPr>
            <a:spLocks noGrp="1"/>
          </p:cNvSpPr>
          <p:nvPr>
            <p:ph idx="1"/>
          </p:nvPr>
        </p:nvSpPr>
        <p:spPr>
          <a:xfrm>
            <a:off x="838200" y="1825625"/>
            <a:ext cx="4938757" cy="4351338"/>
          </a:xfrm>
        </p:spPr>
        <p:txBody>
          <a:bodyPr>
            <a:normAutofit/>
          </a:bodyPr>
          <a:lstStyle/>
          <a:p>
            <a:r>
              <a:rPr lang="en-US" dirty="0"/>
              <a:t>Thought to be mainly transcriptional (via a transcription factor FOXO)</a:t>
            </a:r>
          </a:p>
          <a:p>
            <a:pPr lvl="1"/>
            <a:r>
              <a:rPr lang="en-US" dirty="0"/>
              <a:t>Insulin Represses </a:t>
            </a:r>
          </a:p>
          <a:p>
            <a:pPr lvl="2"/>
            <a:r>
              <a:rPr lang="en-US" dirty="0">
                <a:solidFill>
                  <a:srgbClr val="FF0000"/>
                </a:solidFill>
              </a:rPr>
              <a:t>Glucose-6-Phosphatase</a:t>
            </a:r>
          </a:p>
          <a:p>
            <a:pPr lvl="2"/>
            <a:r>
              <a:rPr lang="en-US" dirty="0">
                <a:solidFill>
                  <a:srgbClr val="FF0000"/>
                </a:solidFill>
              </a:rPr>
              <a:t>PEPCK</a:t>
            </a:r>
          </a:p>
          <a:p>
            <a:r>
              <a:rPr lang="en-US" dirty="0"/>
              <a:t>Promotes the </a:t>
            </a:r>
            <a:r>
              <a:rPr lang="en-US" dirty="0" err="1"/>
              <a:t>dephosphorylation</a:t>
            </a:r>
            <a:r>
              <a:rPr lang="en-US" dirty="0"/>
              <a:t> of PFK2 and Pyruvate Kinase</a:t>
            </a:r>
          </a:p>
          <a:p>
            <a:pPr lvl="1"/>
            <a:r>
              <a:rPr lang="en-US" dirty="0"/>
              <a:t>What would that do to glycolysis and gluconeogenesis</a:t>
            </a:r>
          </a:p>
        </p:txBody>
      </p:sp>
      <p:pic>
        <p:nvPicPr>
          <p:cNvPr id="5" name="Picture 4">
            <a:extLst>
              <a:ext uri="{FF2B5EF4-FFF2-40B4-BE49-F238E27FC236}">
                <a16:creationId xmlns:a16="http://schemas.microsoft.com/office/drawing/2014/main" id="{EB7F0646-16F0-1E4B-8E24-586E78023FB1}"/>
              </a:ext>
            </a:extLst>
          </p:cNvPr>
          <p:cNvPicPr>
            <a:picLocks noChangeAspect="1"/>
          </p:cNvPicPr>
          <p:nvPr/>
        </p:nvPicPr>
        <p:blipFill>
          <a:blip r:embed="rId2"/>
          <a:stretch>
            <a:fillRect/>
          </a:stretch>
        </p:blipFill>
        <p:spPr>
          <a:xfrm>
            <a:off x="6298250" y="1690688"/>
            <a:ext cx="4982198" cy="4755735"/>
          </a:xfrm>
          <a:prstGeom prst="rect">
            <a:avLst/>
          </a:prstGeom>
        </p:spPr>
      </p:pic>
    </p:spTree>
    <p:extLst>
      <p:ext uri="{BB962C8B-B14F-4D97-AF65-F5344CB8AC3E}">
        <p14:creationId xmlns:p14="http://schemas.microsoft.com/office/powerpoint/2010/main" val="16782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Insulin Resistance and Diabetes</a:t>
            </a:r>
          </a:p>
        </p:txBody>
      </p:sp>
      <p:pic>
        <p:nvPicPr>
          <p:cNvPr id="6" name="Picture 5"/>
          <p:cNvPicPr>
            <a:picLocks noChangeAspect="1"/>
          </p:cNvPicPr>
          <p:nvPr/>
        </p:nvPicPr>
        <p:blipFill>
          <a:blip r:embed="rId2"/>
          <a:stretch>
            <a:fillRect/>
          </a:stretch>
        </p:blipFill>
        <p:spPr>
          <a:xfrm>
            <a:off x="4869447" y="1407693"/>
            <a:ext cx="2832282" cy="5240755"/>
          </a:xfrm>
          <a:prstGeom prst="rect">
            <a:avLst/>
          </a:prstGeom>
        </p:spPr>
      </p:pic>
      <p:sp>
        <p:nvSpPr>
          <p:cNvPr id="7" name="TextBox 6"/>
          <p:cNvSpPr txBox="1"/>
          <p:nvPr/>
        </p:nvSpPr>
        <p:spPr>
          <a:xfrm>
            <a:off x="733927" y="2442411"/>
            <a:ext cx="2646948" cy="2308324"/>
          </a:xfrm>
          <a:prstGeom prst="rect">
            <a:avLst/>
          </a:prstGeom>
          <a:noFill/>
        </p:spPr>
        <p:txBody>
          <a:bodyPr wrap="square" rtlCol="0">
            <a:spAutoFit/>
          </a:bodyPr>
          <a:lstStyle/>
          <a:p>
            <a:r>
              <a:rPr lang="en-US" dirty="0"/>
              <a:t>These graphs are fasting glucose vs the indicated</a:t>
            </a:r>
          </a:p>
          <a:p>
            <a:endParaRPr lang="en-US" dirty="0"/>
          </a:p>
          <a:p>
            <a:r>
              <a:rPr lang="en-US" dirty="0"/>
              <a:t>Solid dots (on the right) are diabetics</a:t>
            </a:r>
          </a:p>
          <a:p>
            <a:endParaRPr lang="en-US" dirty="0"/>
          </a:p>
          <a:p>
            <a:r>
              <a:rPr lang="en-US" dirty="0"/>
              <a:t>Open dots are non-diabetics</a:t>
            </a:r>
          </a:p>
        </p:txBody>
      </p:sp>
      <p:sp>
        <p:nvSpPr>
          <p:cNvPr id="8" name="TextBox 7"/>
          <p:cNvSpPr txBox="1"/>
          <p:nvPr/>
        </p:nvSpPr>
        <p:spPr>
          <a:xfrm>
            <a:off x="7712242" y="2249905"/>
            <a:ext cx="2012923" cy="369332"/>
          </a:xfrm>
          <a:prstGeom prst="rect">
            <a:avLst/>
          </a:prstGeom>
          <a:noFill/>
        </p:spPr>
        <p:txBody>
          <a:bodyPr wrap="none" rtlCol="0">
            <a:spAutoFit/>
          </a:bodyPr>
          <a:lstStyle/>
          <a:p>
            <a:r>
              <a:rPr lang="en-US" dirty="0"/>
              <a:t>Glucose Production</a:t>
            </a:r>
          </a:p>
        </p:txBody>
      </p:sp>
      <p:sp>
        <p:nvSpPr>
          <p:cNvPr id="9" name="TextBox 8"/>
          <p:cNvSpPr txBox="1"/>
          <p:nvPr/>
        </p:nvSpPr>
        <p:spPr>
          <a:xfrm>
            <a:off x="7774502" y="3843405"/>
            <a:ext cx="1888402" cy="369332"/>
          </a:xfrm>
          <a:prstGeom prst="rect">
            <a:avLst/>
          </a:prstGeom>
          <a:noFill/>
        </p:spPr>
        <p:txBody>
          <a:bodyPr wrap="none" rtlCol="0">
            <a:spAutoFit/>
          </a:bodyPr>
          <a:lstStyle/>
          <a:p>
            <a:r>
              <a:rPr lang="en-US"/>
              <a:t>Glucose Oxidation</a:t>
            </a:r>
          </a:p>
        </p:txBody>
      </p:sp>
      <p:sp>
        <p:nvSpPr>
          <p:cNvPr id="10" name="TextBox 9"/>
          <p:cNvSpPr txBox="1"/>
          <p:nvPr/>
        </p:nvSpPr>
        <p:spPr>
          <a:xfrm>
            <a:off x="7774502" y="5546558"/>
            <a:ext cx="1592103" cy="369332"/>
          </a:xfrm>
          <a:prstGeom prst="rect">
            <a:avLst/>
          </a:prstGeom>
          <a:noFill/>
        </p:spPr>
        <p:txBody>
          <a:bodyPr wrap="none" rtlCol="0">
            <a:spAutoFit/>
          </a:bodyPr>
          <a:lstStyle/>
          <a:p>
            <a:r>
              <a:rPr lang="en-US" dirty="0"/>
              <a:t>Lipid Oxidation</a:t>
            </a:r>
          </a:p>
        </p:txBody>
      </p:sp>
      <p:sp>
        <p:nvSpPr>
          <p:cNvPr id="11" name="TextBox 10"/>
          <p:cNvSpPr txBox="1"/>
          <p:nvPr/>
        </p:nvSpPr>
        <p:spPr>
          <a:xfrm>
            <a:off x="190682" y="5020543"/>
            <a:ext cx="4439652" cy="2031325"/>
          </a:xfrm>
          <a:prstGeom prst="rect">
            <a:avLst/>
          </a:prstGeom>
          <a:noFill/>
        </p:spPr>
        <p:txBody>
          <a:bodyPr wrap="square" rtlCol="0">
            <a:spAutoFit/>
          </a:bodyPr>
          <a:lstStyle/>
          <a:p>
            <a:r>
              <a:rPr lang="en-US" b="1"/>
              <a:t>Bogardus</a:t>
            </a:r>
            <a:r>
              <a:rPr lang="en-US" b="1" dirty="0"/>
              <a:t> C, </a:t>
            </a:r>
            <a:r>
              <a:rPr lang="en-US" b="1" dirty="0" err="1"/>
              <a:t>Lillioja</a:t>
            </a:r>
            <a:r>
              <a:rPr lang="en-US" b="1" dirty="0"/>
              <a:t> S, Howard B V, </a:t>
            </a:r>
            <a:r>
              <a:rPr lang="en-US" b="1" dirty="0" err="1"/>
              <a:t>Reaven</a:t>
            </a:r>
            <a:r>
              <a:rPr lang="en-US" b="1" dirty="0"/>
              <a:t> G, Mott D.</a:t>
            </a:r>
            <a:r>
              <a:rPr lang="en-US" dirty="0"/>
              <a:t> Relationships between insulin secretion, insulin action, and fasting plasma glucose concentration in nondiabetic and noninsulin-dependent diabetic subjects. </a:t>
            </a:r>
            <a:r>
              <a:rPr lang="en-US" i="1" dirty="0"/>
              <a:t>J. </a:t>
            </a:r>
            <a:r>
              <a:rPr lang="en-US" i="1" dirty="0" err="1"/>
              <a:t>Clin</a:t>
            </a:r>
            <a:r>
              <a:rPr lang="en-US" i="1" dirty="0"/>
              <a:t>. Invest.</a:t>
            </a:r>
            <a:r>
              <a:rPr lang="en-US" dirty="0"/>
              <a:t> 1984;74(4):1238–1246.</a:t>
            </a:r>
          </a:p>
          <a:p>
            <a:endParaRPr lang="en-US" dirty="0"/>
          </a:p>
        </p:txBody>
      </p:sp>
    </p:spTree>
    <p:extLst>
      <p:ext uri="{BB962C8B-B14F-4D97-AF65-F5344CB8AC3E}">
        <p14:creationId xmlns:p14="http://schemas.microsoft.com/office/powerpoint/2010/main" val="2107452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is associated with hyperinsulinemia</a:t>
            </a:r>
          </a:p>
        </p:txBody>
      </p:sp>
      <p:sp>
        <p:nvSpPr>
          <p:cNvPr id="3" name="Content Placeholder 2"/>
          <p:cNvSpPr>
            <a:spLocks noGrp="1"/>
          </p:cNvSpPr>
          <p:nvPr>
            <p:ph idx="1"/>
          </p:nvPr>
        </p:nvSpPr>
        <p:spPr>
          <a:xfrm>
            <a:off x="6385809" y="1825625"/>
            <a:ext cx="5621311" cy="4351338"/>
          </a:xfrm>
        </p:spPr>
        <p:txBody>
          <a:bodyPr/>
          <a:lstStyle/>
          <a:p>
            <a:pPr marL="514350" indent="-514350">
              <a:buFont typeface="+mj-lt"/>
              <a:buAutoNum type="arabicPeriod"/>
            </a:pPr>
            <a:r>
              <a:rPr lang="en-US" dirty="0"/>
              <a:t>Nutritional overload (obesity)</a:t>
            </a:r>
          </a:p>
          <a:p>
            <a:pPr marL="514350" indent="-514350">
              <a:buFont typeface="+mj-lt"/>
              <a:buAutoNum type="arabicPeriod"/>
            </a:pPr>
            <a:r>
              <a:rPr lang="en-US" dirty="0"/>
              <a:t>Protective insulin resistance</a:t>
            </a:r>
          </a:p>
          <a:p>
            <a:pPr marL="514350" indent="-514350">
              <a:buFont typeface="+mj-lt"/>
              <a:buAutoNum type="arabicPeriod"/>
            </a:pPr>
            <a:r>
              <a:rPr lang="en-US" dirty="0"/>
              <a:t>Tissues respond worse to insulin</a:t>
            </a:r>
          </a:p>
          <a:p>
            <a:pPr marL="514350" indent="-514350">
              <a:buFont typeface="+mj-lt"/>
              <a:buAutoNum type="arabicPeriod"/>
            </a:pPr>
            <a:r>
              <a:rPr lang="en-US" dirty="0"/>
              <a:t>More insulin is secreted</a:t>
            </a:r>
          </a:p>
          <a:p>
            <a:pPr marL="514350" indent="-514350">
              <a:buFont typeface="+mj-lt"/>
              <a:buAutoNum type="arabicPeriod"/>
            </a:pPr>
            <a:r>
              <a:rPr lang="en-US" dirty="0"/>
              <a:t>Tissues more desensitized</a:t>
            </a:r>
          </a:p>
          <a:p>
            <a:pPr marL="514350" indent="-514350">
              <a:buFont typeface="+mj-lt"/>
              <a:buAutoNum type="arabicPeriod"/>
            </a:pPr>
            <a:r>
              <a:rPr lang="en-US" dirty="0"/>
              <a:t>More insulin is secreted</a:t>
            </a:r>
          </a:p>
          <a:p>
            <a:pPr marL="514350" indent="-514350">
              <a:buFont typeface="+mj-lt"/>
              <a:buAutoNum type="arabicPeriod"/>
            </a:pPr>
            <a:r>
              <a:rPr lang="en-US" dirty="0"/>
              <a:t>Eventually beta cells cannot compensate</a:t>
            </a:r>
          </a:p>
          <a:p>
            <a:endParaRPr lang="en-US" dirty="0"/>
          </a:p>
        </p:txBody>
      </p:sp>
      <p:pic>
        <p:nvPicPr>
          <p:cNvPr id="4" name="Picture 3"/>
          <p:cNvPicPr>
            <a:picLocks noChangeAspect="1"/>
          </p:cNvPicPr>
          <p:nvPr/>
        </p:nvPicPr>
        <p:blipFill rotWithShape="1">
          <a:blip r:embed="rId2"/>
          <a:srcRect r="51387"/>
          <a:stretch/>
        </p:blipFill>
        <p:spPr>
          <a:xfrm>
            <a:off x="715571" y="1936137"/>
            <a:ext cx="5380429" cy="4130313"/>
          </a:xfrm>
          <a:prstGeom prst="rect">
            <a:avLst/>
          </a:prstGeom>
        </p:spPr>
      </p:pic>
    </p:spTree>
    <p:extLst>
      <p:ext uri="{BB962C8B-B14F-4D97-AF65-F5344CB8AC3E}">
        <p14:creationId xmlns:p14="http://schemas.microsoft.com/office/powerpoint/2010/main" val="64803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Related Progression of Diabetes</a:t>
            </a:r>
          </a:p>
        </p:txBody>
      </p:sp>
      <p:pic>
        <p:nvPicPr>
          <p:cNvPr id="4" name="Picture 3"/>
          <p:cNvPicPr>
            <a:picLocks noChangeAspect="1"/>
          </p:cNvPicPr>
          <p:nvPr/>
        </p:nvPicPr>
        <p:blipFill>
          <a:blip r:embed="rId2"/>
          <a:stretch>
            <a:fillRect/>
          </a:stretch>
        </p:blipFill>
        <p:spPr>
          <a:xfrm>
            <a:off x="838200" y="1690688"/>
            <a:ext cx="6350000" cy="4508500"/>
          </a:xfrm>
          <a:prstGeom prst="rect">
            <a:avLst/>
          </a:prstGeom>
        </p:spPr>
      </p:pic>
      <p:sp>
        <p:nvSpPr>
          <p:cNvPr id="3" name="TextBox 2">
            <a:extLst>
              <a:ext uri="{FF2B5EF4-FFF2-40B4-BE49-F238E27FC236}">
                <a16:creationId xmlns:a16="http://schemas.microsoft.com/office/drawing/2014/main" id="{6CBA2A83-7A70-2040-A44F-64B2D13C46E0}"/>
              </a:ext>
            </a:extLst>
          </p:cNvPr>
          <p:cNvSpPr txBox="1"/>
          <p:nvPr/>
        </p:nvSpPr>
        <p:spPr>
          <a:xfrm>
            <a:off x="7412183" y="2008909"/>
            <a:ext cx="4156362" cy="4031873"/>
          </a:xfrm>
          <a:prstGeom prst="rect">
            <a:avLst/>
          </a:prstGeom>
          <a:noFill/>
        </p:spPr>
        <p:txBody>
          <a:bodyPr wrap="square" rtlCol="0">
            <a:spAutoFit/>
          </a:bodyPr>
          <a:lstStyle/>
          <a:p>
            <a:r>
              <a:rPr lang="en-US" sz="3200" dirty="0"/>
              <a:t>Individuals vary in how this progresses.</a:t>
            </a:r>
          </a:p>
          <a:p>
            <a:endParaRPr lang="en-US" sz="3200" dirty="0"/>
          </a:p>
          <a:p>
            <a:r>
              <a:rPr lang="en-US" sz="3200" b="1" dirty="0"/>
              <a:t>At your table</a:t>
            </a:r>
          </a:p>
          <a:p>
            <a:r>
              <a:rPr lang="en-US" sz="3200" dirty="0"/>
              <a:t>List some reasons why someone may progress from weight gain to type 2 diabetes</a:t>
            </a:r>
          </a:p>
        </p:txBody>
      </p:sp>
    </p:spTree>
    <p:extLst>
      <p:ext uri="{BB962C8B-B14F-4D97-AF65-F5344CB8AC3E}">
        <p14:creationId xmlns:p14="http://schemas.microsoft.com/office/powerpoint/2010/main" val="1567890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Cortisol Effects on Gluconeogenesis</a:t>
            </a:r>
          </a:p>
        </p:txBody>
      </p:sp>
      <p:sp>
        <p:nvSpPr>
          <p:cNvPr id="3" name="Content Placeholder 2"/>
          <p:cNvSpPr>
            <a:spLocks noGrp="1"/>
          </p:cNvSpPr>
          <p:nvPr>
            <p:ph idx="1"/>
          </p:nvPr>
        </p:nvSpPr>
        <p:spPr>
          <a:xfrm>
            <a:off x="838200" y="1825625"/>
            <a:ext cx="3562350" cy="4351338"/>
          </a:xfrm>
        </p:spPr>
        <p:txBody>
          <a:bodyPr/>
          <a:lstStyle/>
          <a:p>
            <a:r>
              <a:rPr lang="en-US" dirty="0"/>
              <a:t>Via activation of FOXO (increases protein levels)</a:t>
            </a:r>
          </a:p>
          <a:p>
            <a:pPr lvl="1"/>
            <a:r>
              <a:rPr lang="en-US" dirty="0">
                <a:solidFill>
                  <a:srgbClr val="00B050"/>
                </a:solidFill>
              </a:rPr>
              <a:t>G6Pase</a:t>
            </a:r>
          </a:p>
          <a:p>
            <a:pPr lvl="1"/>
            <a:r>
              <a:rPr lang="en-US" dirty="0">
                <a:solidFill>
                  <a:srgbClr val="00B050"/>
                </a:solidFill>
              </a:rPr>
              <a:t>PEPCK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188" y="0"/>
            <a:ext cx="3022762" cy="6858000"/>
          </a:xfrm>
          <a:prstGeom prst="rect">
            <a:avLst/>
          </a:prstGeom>
        </p:spPr>
      </p:pic>
      <p:cxnSp>
        <p:nvCxnSpPr>
          <p:cNvPr id="5" name="Straight Arrow Connector 4"/>
          <p:cNvCxnSpPr>
            <a:cxnSpLocks/>
          </p:cNvCxnSpPr>
          <p:nvPr/>
        </p:nvCxnSpPr>
        <p:spPr>
          <a:xfrm>
            <a:off x="2628900" y="3230310"/>
            <a:ext cx="7672388" cy="5558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2628900" y="3631963"/>
            <a:ext cx="6657975" cy="24116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99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sp>
        <p:nvSpPr>
          <p:cNvPr id="3" name="Content Placeholder 2"/>
          <p:cNvSpPr>
            <a:spLocks noGrp="1"/>
          </p:cNvSpPr>
          <p:nvPr>
            <p:ph idx="1"/>
          </p:nvPr>
        </p:nvSpPr>
        <p:spPr/>
        <p:txBody>
          <a:bodyPr/>
          <a:lstStyle/>
          <a:p>
            <a:pPr marL="0" indent="0">
              <a:buNone/>
            </a:pPr>
            <a:r>
              <a:rPr lang="en-US" dirty="0"/>
              <a:t>How does insulin regulate gluconeogenesis via the transcription factor FOXO?</a:t>
            </a:r>
          </a:p>
          <a:p>
            <a:pPr marL="514350" indent="-514350">
              <a:buFont typeface="+mj-lt"/>
              <a:buAutoNum type="alphaUcPeriod"/>
            </a:pPr>
            <a:r>
              <a:rPr lang="en-US" dirty="0"/>
              <a:t>Insulin </a:t>
            </a:r>
            <a:r>
              <a:rPr lang="en-US" u="sng" dirty="0"/>
              <a:t>increases the levels </a:t>
            </a:r>
            <a:r>
              <a:rPr lang="en-US" dirty="0"/>
              <a:t>of FOXO causing less gluconeogenesis</a:t>
            </a:r>
          </a:p>
          <a:p>
            <a:pPr marL="514350" indent="-514350">
              <a:buFont typeface="+mj-lt"/>
              <a:buAutoNum type="alphaUcPeriod"/>
            </a:pPr>
            <a:r>
              <a:rPr lang="en-US" dirty="0"/>
              <a:t>Insulin </a:t>
            </a:r>
            <a:r>
              <a:rPr lang="en-US" u="sng" dirty="0"/>
              <a:t>decreases the levels </a:t>
            </a:r>
            <a:r>
              <a:rPr lang="en-US" dirty="0"/>
              <a:t>of FOXO causing less gluconeogenesis</a:t>
            </a:r>
          </a:p>
          <a:p>
            <a:pPr marL="514350" indent="-514350">
              <a:buFont typeface="+mj-lt"/>
              <a:buAutoNum type="alphaUcPeriod"/>
            </a:pPr>
            <a:r>
              <a:rPr lang="en-US" dirty="0"/>
              <a:t>Insulin </a:t>
            </a:r>
            <a:r>
              <a:rPr lang="en-US" u="sng" dirty="0"/>
              <a:t>increases the phosphorylation </a:t>
            </a:r>
            <a:r>
              <a:rPr lang="en-US" dirty="0"/>
              <a:t>of FOXO causing less gluconeogenesis</a:t>
            </a:r>
          </a:p>
          <a:p>
            <a:pPr marL="514350" indent="-514350">
              <a:buFont typeface="+mj-lt"/>
              <a:buAutoNum type="alphaUcPeriod"/>
            </a:pPr>
            <a:r>
              <a:rPr lang="en-US" dirty="0"/>
              <a:t>Insulin </a:t>
            </a:r>
            <a:r>
              <a:rPr lang="en-US" u="sng" dirty="0"/>
              <a:t>decreases the phosphorylation </a:t>
            </a:r>
            <a:r>
              <a:rPr lang="en-US" dirty="0"/>
              <a:t>of FOXO causing less gluconeogenesis</a:t>
            </a:r>
          </a:p>
          <a:p>
            <a:pPr marL="514350" indent="-514350">
              <a:buFont typeface="+mj-lt"/>
              <a:buAutoNum type="alphaUcPeriod"/>
            </a:pPr>
            <a:endParaRPr lang="en-US" dirty="0"/>
          </a:p>
          <a:p>
            <a:endParaRPr lang="en-US" dirty="0"/>
          </a:p>
        </p:txBody>
      </p:sp>
    </p:spTree>
    <p:extLst>
      <p:ext uri="{BB962C8B-B14F-4D97-AF65-F5344CB8AC3E}">
        <p14:creationId xmlns:p14="http://schemas.microsoft.com/office/powerpoint/2010/main" val="1296125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Hormone Receptors</a:t>
            </a:r>
          </a:p>
        </p:txBody>
      </p:sp>
      <p:pic>
        <p:nvPicPr>
          <p:cNvPr id="4" name="Picture 3"/>
          <p:cNvPicPr>
            <a:picLocks noChangeAspect="1"/>
          </p:cNvPicPr>
          <p:nvPr/>
        </p:nvPicPr>
        <p:blipFill rotWithShape="1">
          <a:blip r:embed="rId2"/>
          <a:srcRect t="10204"/>
          <a:stretch/>
        </p:blipFill>
        <p:spPr>
          <a:xfrm>
            <a:off x="2026653" y="2218747"/>
            <a:ext cx="7980947" cy="4347553"/>
          </a:xfrm>
          <a:prstGeom prst="rect">
            <a:avLst/>
          </a:prstGeom>
        </p:spPr>
      </p:pic>
      <p:sp>
        <p:nvSpPr>
          <p:cNvPr id="5" name="Rectangle 4"/>
          <p:cNvSpPr/>
          <p:nvPr/>
        </p:nvSpPr>
        <p:spPr>
          <a:xfrm>
            <a:off x="4673600" y="1560657"/>
            <a:ext cx="2678545" cy="41829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915275" y="1295417"/>
            <a:ext cx="1322798" cy="923330"/>
          </a:xfrm>
          <a:prstGeom prst="rect">
            <a:avLst/>
          </a:prstGeom>
          <a:noFill/>
        </p:spPr>
        <p:txBody>
          <a:bodyPr wrap="none" rtlCol="0">
            <a:spAutoFit/>
          </a:bodyPr>
          <a:lstStyle/>
          <a:p>
            <a:pPr algn="ctr"/>
            <a:r>
              <a:rPr lang="en-US" dirty="0"/>
              <a:t>Insulin</a:t>
            </a:r>
          </a:p>
          <a:p>
            <a:pPr algn="ctr"/>
            <a:r>
              <a:rPr lang="en-US" dirty="0"/>
              <a:t>Glucagon</a:t>
            </a:r>
          </a:p>
          <a:p>
            <a:pPr algn="ctr"/>
            <a:r>
              <a:rPr lang="en-US" dirty="0"/>
              <a:t>Epinephrine</a:t>
            </a:r>
          </a:p>
        </p:txBody>
      </p:sp>
      <p:sp>
        <p:nvSpPr>
          <p:cNvPr id="7" name="TextBox 6"/>
          <p:cNvSpPr txBox="1"/>
          <p:nvPr/>
        </p:nvSpPr>
        <p:spPr>
          <a:xfrm>
            <a:off x="2999658" y="1849415"/>
            <a:ext cx="904415" cy="369332"/>
          </a:xfrm>
          <a:prstGeom prst="rect">
            <a:avLst/>
          </a:prstGeom>
          <a:noFill/>
        </p:spPr>
        <p:txBody>
          <a:bodyPr wrap="none" rtlCol="0">
            <a:spAutoFit/>
          </a:bodyPr>
          <a:lstStyle/>
          <a:p>
            <a:r>
              <a:rPr lang="en-US"/>
              <a:t>Cortisol</a:t>
            </a:r>
          </a:p>
        </p:txBody>
      </p:sp>
    </p:spTree>
    <p:extLst>
      <p:ext uri="{BB962C8B-B14F-4D97-AF65-F5344CB8AC3E}">
        <p14:creationId xmlns:p14="http://schemas.microsoft.com/office/powerpoint/2010/main" val="981499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98006" y="2005932"/>
            <a:ext cx="5448300" cy="3327400"/>
          </a:xfrm>
          <a:prstGeom prst="rect">
            <a:avLst/>
          </a:prstGeom>
        </p:spPr>
      </p:pic>
      <p:sp>
        <p:nvSpPr>
          <p:cNvPr id="2" name="Title 1"/>
          <p:cNvSpPr>
            <a:spLocks noGrp="1"/>
          </p:cNvSpPr>
          <p:nvPr>
            <p:ph type="title"/>
          </p:nvPr>
        </p:nvSpPr>
        <p:spPr/>
        <p:txBody>
          <a:bodyPr/>
          <a:lstStyle/>
          <a:p>
            <a:r>
              <a:rPr lang="en-US" dirty="0"/>
              <a:t>Why </a:t>
            </a:r>
            <a:r>
              <a:rPr lang="en-US"/>
              <a:t>would transcriptional </a:t>
            </a:r>
            <a:r>
              <a:rPr lang="en-US" dirty="0"/>
              <a:t>alterations be preferable?</a:t>
            </a:r>
          </a:p>
        </p:txBody>
      </p:sp>
      <p:sp>
        <p:nvSpPr>
          <p:cNvPr id="3" name="Content Placeholder 2"/>
          <p:cNvSpPr>
            <a:spLocks noGrp="1"/>
          </p:cNvSpPr>
          <p:nvPr>
            <p:ph idx="1"/>
          </p:nvPr>
        </p:nvSpPr>
        <p:spPr>
          <a:xfrm>
            <a:off x="838200" y="1825625"/>
            <a:ext cx="4147686" cy="4351338"/>
          </a:xfrm>
        </p:spPr>
        <p:txBody>
          <a:bodyPr/>
          <a:lstStyle/>
          <a:p>
            <a:pPr marL="514350" indent="-514350">
              <a:buFont typeface="+mj-lt"/>
              <a:buAutoNum type="alphaUcPeriod"/>
            </a:pPr>
            <a:r>
              <a:rPr lang="en-US" dirty="0"/>
              <a:t>Faster </a:t>
            </a:r>
          </a:p>
          <a:p>
            <a:pPr marL="514350" indent="-514350">
              <a:buFont typeface="+mj-lt"/>
              <a:buAutoNum type="alphaUcPeriod"/>
            </a:pPr>
            <a:r>
              <a:rPr lang="en-US" dirty="0"/>
              <a:t>More permanent</a:t>
            </a:r>
          </a:p>
          <a:p>
            <a:pPr marL="514350" indent="-514350">
              <a:buFont typeface="+mj-lt"/>
              <a:buAutoNum type="alphaUcPeriod"/>
            </a:pPr>
            <a:r>
              <a:rPr lang="en-US" dirty="0"/>
              <a:t>More easily reversible </a:t>
            </a:r>
          </a:p>
          <a:p>
            <a:pPr marL="514350" indent="-514350">
              <a:buFont typeface="+mj-lt"/>
              <a:buAutoNum type="alphaUcPeriod"/>
            </a:pPr>
            <a:r>
              <a:rPr lang="en-US" dirty="0"/>
              <a:t>Energetically efficient</a:t>
            </a:r>
          </a:p>
          <a:p>
            <a:pPr marL="514350" indent="-514350">
              <a:buFont typeface="+mj-lt"/>
              <a:buAutoNum type="alphaUcPeriod"/>
            </a:pPr>
            <a:endParaRPr lang="en-US" dirty="0"/>
          </a:p>
        </p:txBody>
      </p:sp>
      <p:pic>
        <p:nvPicPr>
          <p:cNvPr id="4" name="Picture 3"/>
          <p:cNvPicPr>
            <a:picLocks noChangeAspect="1"/>
          </p:cNvPicPr>
          <p:nvPr/>
        </p:nvPicPr>
        <p:blipFill>
          <a:blip r:embed="rId3"/>
          <a:stretch>
            <a:fillRect/>
          </a:stretch>
        </p:blipFill>
        <p:spPr>
          <a:xfrm>
            <a:off x="8954703" y="1347536"/>
            <a:ext cx="3121458" cy="3267777"/>
          </a:xfrm>
          <a:prstGeom prst="rect">
            <a:avLst/>
          </a:prstGeom>
        </p:spPr>
      </p:pic>
    </p:spTree>
    <p:extLst>
      <p:ext uri="{BB962C8B-B14F-4D97-AF65-F5344CB8AC3E}">
        <p14:creationId xmlns:p14="http://schemas.microsoft.com/office/powerpoint/2010/main" val="84781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71D6-51D0-0445-BDA1-2EBE3531F004}"/>
              </a:ext>
            </a:extLst>
          </p:cNvPr>
          <p:cNvSpPr>
            <a:spLocks noGrp="1"/>
          </p:cNvSpPr>
          <p:nvPr>
            <p:ph type="title"/>
          </p:nvPr>
        </p:nvSpPr>
        <p:spPr/>
        <p:txBody>
          <a:bodyPr/>
          <a:lstStyle/>
          <a:p>
            <a:r>
              <a:rPr lang="en-US" dirty="0"/>
              <a:t>Stress and Diabetes Risk</a:t>
            </a:r>
          </a:p>
        </p:txBody>
      </p:sp>
      <p:pic>
        <p:nvPicPr>
          <p:cNvPr id="4" name="Picture 3">
            <a:extLst>
              <a:ext uri="{FF2B5EF4-FFF2-40B4-BE49-F238E27FC236}">
                <a16:creationId xmlns:a16="http://schemas.microsoft.com/office/drawing/2014/main" id="{EC567337-77C7-524E-83FF-C291F61519E1}"/>
              </a:ext>
            </a:extLst>
          </p:cNvPr>
          <p:cNvPicPr>
            <a:picLocks noChangeAspect="1"/>
          </p:cNvPicPr>
          <p:nvPr/>
        </p:nvPicPr>
        <p:blipFill>
          <a:blip r:embed="rId3"/>
          <a:stretch>
            <a:fillRect/>
          </a:stretch>
        </p:blipFill>
        <p:spPr>
          <a:xfrm>
            <a:off x="498286" y="1609513"/>
            <a:ext cx="3931017" cy="4586187"/>
          </a:xfrm>
          <a:prstGeom prst="rect">
            <a:avLst/>
          </a:prstGeom>
        </p:spPr>
      </p:pic>
      <p:sp>
        <p:nvSpPr>
          <p:cNvPr id="6" name="TextBox 5">
            <a:extLst>
              <a:ext uri="{FF2B5EF4-FFF2-40B4-BE49-F238E27FC236}">
                <a16:creationId xmlns:a16="http://schemas.microsoft.com/office/drawing/2014/main" id="{7EA8E60E-AA71-7043-95F2-5C496BE2A3A3}"/>
              </a:ext>
            </a:extLst>
          </p:cNvPr>
          <p:cNvSpPr txBox="1"/>
          <p:nvPr/>
        </p:nvSpPr>
        <p:spPr>
          <a:xfrm>
            <a:off x="3324314" y="5742773"/>
            <a:ext cx="8699619" cy="1200329"/>
          </a:xfrm>
          <a:prstGeom prst="rect">
            <a:avLst/>
          </a:prstGeom>
          <a:noFill/>
        </p:spPr>
        <p:txBody>
          <a:bodyPr wrap="square" rtlCol="0">
            <a:spAutoFit/>
          </a:bodyPr>
          <a:lstStyle/>
          <a:p>
            <a:r>
              <a:rPr lang="en-US" dirty="0" err="1"/>
              <a:t>Mommersteeg</a:t>
            </a:r>
            <a:r>
              <a:rPr lang="en-US" dirty="0"/>
              <a:t>, P. M. C., Herr, R., </a:t>
            </a:r>
            <a:r>
              <a:rPr lang="en-US" dirty="0" err="1"/>
              <a:t>Zijlstra</a:t>
            </a:r>
            <a:r>
              <a:rPr lang="en-US" dirty="0"/>
              <a:t>, W. P., Schneider, S. &amp; </a:t>
            </a:r>
            <a:r>
              <a:rPr lang="en-US" dirty="0" err="1"/>
              <a:t>Pouwer</a:t>
            </a:r>
            <a:r>
              <a:rPr lang="en-US" dirty="0"/>
              <a:t>, F. Higher levels of psychological distress are associated with a higher risk of incident diabetes during 18 year follow-up: Results from the British household panel survey. </a:t>
            </a:r>
            <a:r>
              <a:rPr lang="en-US" i="1" dirty="0"/>
              <a:t>BMC Public Health</a:t>
            </a:r>
            <a:r>
              <a:rPr lang="en-US" dirty="0"/>
              <a:t> </a:t>
            </a:r>
            <a:r>
              <a:rPr lang="en-US" b="1" dirty="0"/>
              <a:t>12,</a:t>
            </a:r>
            <a:r>
              <a:rPr lang="en-US" dirty="0"/>
              <a:t> (2012).</a:t>
            </a:r>
          </a:p>
          <a:p>
            <a:endParaRPr lang="en-US" dirty="0"/>
          </a:p>
        </p:txBody>
      </p:sp>
      <p:pic>
        <p:nvPicPr>
          <p:cNvPr id="7" name="Picture 6">
            <a:extLst>
              <a:ext uri="{FF2B5EF4-FFF2-40B4-BE49-F238E27FC236}">
                <a16:creationId xmlns:a16="http://schemas.microsoft.com/office/drawing/2014/main" id="{7BEC118C-61FB-3E47-B5D9-2B23EAAA7D4F}"/>
              </a:ext>
            </a:extLst>
          </p:cNvPr>
          <p:cNvPicPr>
            <a:picLocks noChangeAspect="1"/>
          </p:cNvPicPr>
          <p:nvPr/>
        </p:nvPicPr>
        <p:blipFill>
          <a:blip r:embed="rId4"/>
          <a:stretch>
            <a:fillRect/>
          </a:stretch>
        </p:blipFill>
        <p:spPr>
          <a:xfrm>
            <a:off x="5444205" y="1445933"/>
            <a:ext cx="5909595" cy="4296840"/>
          </a:xfrm>
          <a:prstGeom prst="rect">
            <a:avLst/>
          </a:prstGeom>
        </p:spPr>
      </p:pic>
      <p:sp>
        <p:nvSpPr>
          <p:cNvPr id="8" name="TextBox 7">
            <a:extLst>
              <a:ext uri="{FF2B5EF4-FFF2-40B4-BE49-F238E27FC236}">
                <a16:creationId xmlns:a16="http://schemas.microsoft.com/office/drawing/2014/main" id="{174C48F3-4AA1-024F-A6E0-AAD2895AD8B4}"/>
              </a:ext>
            </a:extLst>
          </p:cNvPr>
          <p:cNvSpPr txBox="1"/>
          <p:nvPr/>
        </p:nvSpPr>
        <p:spPr>
          <a:xfrm>
            <a:off x="6298914" y="1609513"/>
            <a:ext cx="3639845" cy="646331"/>
          </a:xfrm>
          <a:prstGeom prst="rect">
            <a:avLst/>
          </a:prstGeom>
          <a:noFill/>
        </p:spPr>
        <p:txBody>
          <a:bodyPr wrap="square" rtlCol="0">
            <a:spAutoFit/>
          </a:bodyPr>
          <a:lstStyle/>
          <a:p>
            <a:r>
              <a:rPr lang="en-US" dirty="0"/>
              <a:t>Risk of developing Type 2 diabetes based on general distress</a:t>
            </a:r>
          </a:p>
        </p:txBody>
      </p:sp>
    </p:spTree>
    <p:extLst>
      <p:ext uri="{BB962C8B-B14F-4D97-AF65-F5344CB8AC3E}">
        <p14:creationId xmlns:p14="http://schemas.microsoft.com/office/powerpoint/2010/main" val="1467455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96CBE3-A23D-2F43-AD6D-05920050069A}"/>
              </a:ext>
            </a:extLst>
          </p:cNvPr>
          <p:cNvSpPr>
            <a:spLocks noGrp="1"/>
          </p:cNvSpPr>
          <p:nvPr>
            <p:ph type="title"/>
          </p:nvPr>
        </p:nvSpPr>
        <p:spPr/>
        <p:txBody>
          <a:bodyPr/>
          <a:lstStyle/>
          <a:p>
            <a:r>
              <a:rPr lang="en-US" dirty="0"/>
              <a:t>Gluconeogenesis is also regulated indirectly</a:t>
            </a:r>
          </a:p>
        </p:txBody>
      </p:sp>
      <p:sp>
        <p:nvSpPr>
          <p:cNvPr id="5" name="Text Placeholder 4">
            <a:extLst>
              <a:ext uri="{FF2B5EF4-FFF2-40B4-BE49-F238E27FC236}">
                <a16:creationId xmlns:a16="http://schemas.microsoft.com/office/drawing/2014/main" id="{C9C165A4-CCA7-9949-A4FA-8AD0D6DDA2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2554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Cori and Cahill Cycles Provide Substrates</a:t>
            </a:r>
          </a:p>
        </p:txBody>
      </p:sp>
      <p:pic>
        <p:nvPicPr>
          <p:cNvPr id="4" name="Picture 3"/>
          <p:cNvPicPr>
            <a:picLocks noChangeAspect="1"/>
          </p:cNvPicPr>
          <p:nvPr/>
        </p:nvPicPr>
        <p:blipFill>
          <a:blip r:embed="rId3"/>
          <a:stretch>
            <a:fillRect/>
          </a:stretch>
        </p:blipFill>
        <p:spPr>
          <a:xfrm>
            <a:off x="838200" y="1841835"/>
            <a:ext cx="5080000" cy="3390900"/>
          </a:xfrm>
          <a:prstGeom prst="rect">
            <a:avLst/>
          </a:prstGeom>
        </p:spPr>
      </p:pic>
      <p:sp>
        <p:nvSpPr>
          <p:cNvPr id="5" name="TextBox 4"/>
          <p:cNvSpPr txBox="1"/>
          <p:nvPr/>
        </p:nvSpPr>
        <p:spPr>
          <a:xfrm>
            <a:off x="2237873" y="5678906"/>
            <a:ext cx="1619226" cy="646331"/>
          </a:xfrm>
          <a:prstGeom prst="rect">
            <a:avLst/>
          </a:prstGeom>
          <a:noFill/>
        </p:spPr>
        <p:txBody>
          <a:bodyPr wrap="none" rtlCol="0">
            <a:spAutoFit/>
          </a:bodyPr>
          <a:lstStyle/>
          <a:p>
            <a:r>
              <a:rPr lang="en-US" dirty="0"/>
              <a:t>During exercise</a:t>
            </a:r>
          </a:p>
          <a:p>
            <a:r>
              <a:rPr lang="en-US" dirty="0"/>
              <a:t>Net cost </a:t>
            </a:r>
            <a:r>
              <a:rPr lang="en-US" dirty="0">
                <a:solidFill>
                  <a:srgbClr val="FF0000"/>
                </a:solidFill>
              </a:rPr>
              <a:t>-4 ATP</a:t>
            </a:r>
          </a:p>
        </p:txBody>
      </p:sp>
      <p:pic>
        <p:nvPicPr>
          <p:cNvPr id="6" name="Picture 5"/>
          <p:cNvPicPr>
            <a:picLocks noChangeAspect="1"/>
          </p:cNvPicPr>
          <p:nvPr/>
        </p:nvPicPr>
        <p:blipFill>
          <a:blip r:embed="rId4"/>
          <a:stretch>
            <a:fillRect/>
          </a:stretch>
        </p:blipFill>
        <p:spPr>
          <a:xfrm>
            <a:off x="6096000" y="1530685"/>
            <a:ext cx="6083300" cy="4013200"/>
          </a:xfrm>
          <a:prstGeom prst="rect">
            <a:avLst/>
          </a:prstGeom>
        </p:spPr>
      </p:pic>
      <p:sp>
        <p:nvSpPr>
          <p:cNvPr id="7" name="TextBox 6"/>
          <p:cNvSpPr txBox="1"/>
          <p:nvPr/>
        </p:nvSpPr>
        <p:spPr>
          <a:xfrm>
            <a:off x="7976937" y="5678906"/>
            <a:ext cx="3047053" cy="646331"/>
          </a:xfrm>
          <a:prstGeom prst="rect">
            <a:avLst/>
          </a:prstGeom>
          <a:noFill/>
        </p:spPr>
        <p:txBody>
          <a:bodyPr wrap="none" rtlCol="0">
            <a:spAutoFit/>
          </a:bodyPr>
          <a:lstStyle/>
          <a:p>
            <a:r>
              <a:rPr lang="en-US" dirty="0"/>
              <a:t>During Amino Acid Breakdown</a:t>
            </a:r>
          </a:p>
          <a:p>
            <a:r>
              <a:rPr lang="en-US" dirty="0"/>
              <a:t>Net cost </a:t>
            </a:r>
            <a:r>
              <a:rPr lang="en-US" dirty="0">
                <a:solidFill>
                  <a:srgbClr val="FF0000"/>
                </a:solidFill>
              </a:rPr>
              <a:t>-13ATP</a:t>
            </a:r>
          </a:p>
        </p:txBody>
      </p:sp>
      <p:sp>
        <p:nvSpPr>
          <p:cNvPr id="9" name="TextBox 8"/>
          <p:cNvSpPr txBox="1"/>
          <p:nvPr/>
        </p:nvSpPr>
        <p:spPr>
          <a:xfrm>
            <a:off x="2913680" y="1472503"/>
            <a:ext cx="1106841" cy="369332"/>
          </a:xfrm>
          <a:prstGeom prst="rect">
            <a:avLst/>
          </a:prstGeom>
          <a:noFill/>
        </p:spPr>
        <p:txBody>
          <a:bodyPr wrap="none" rtlCol="0">
            <a:spAutoFit/>
          </a:bodyPr>
          <a:lstStyle/>
          <a:p>
            <a:r>
              <a:rPr lang="en-US"/>
              <a:t>Cori Cycle</a:t>
            </a:r>
          </a:p>
        </p:txBody>
      </p:sp>
      <p:sp>
        <p:nvSpPr>
          <p:cNvPr id="10" name="TextBox 9"/>
          <p:cNvSpPr txBox="1"/>
          <p:nvPr/>
        </p:nvSpPr>
        <p:spPr>
          <a:xfrm>
            <a:off x="8257494" y="1093843"/>
            <a:ext cx="1243097" cy="369332"/>
          </a:xfrm>
          <a:prstGeom prst="rect">
            <a:avLst/>
          </a:prstGeom>
          <a:noFill/>
        </p:spPr>
        <p:txBody>
          <a:bodyPr wrap="none" rtlCol="0">
            <a:spAutoFit/>
          </a:bodyPr>
          <a:lstStyle/>
          <a:p>
            <a:r>
              <a:rPr lang="en-US" dirty="0"/>
              <a:t>Cahill Cycle</a:t>
            </a:r>
          </a:p>
        </p:txBody>
      </p:sp>
    </p:spTree>
    <p:extLst>
      <p:ext uri="{BB962C8B-B14F-4D97-AF65-F5344CB8AC3E}">
        <p14:creationId xmlns:p14="http://schemas.microsoft.com/office/powerpoint/2010/main" val="143070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79A8-BF66-3F46-BB1C-986C5EFE6108}"/>
              </a:ext>
            </a:extLst>
          </p:cNvPr>
          <p:cNvSpPr>
            <a:spLocks noGrp="1"/>
          </p:cNvSpPr>
          <p:nvPr>
            <p:ph type="title"/>
          </p:nvPr>
        </p:nvSpPr>
        <p:spPr/>
        <p:txBody>
          <a:bodyPr/>
          <a:lstStyle/>
          <a:p>
            <a:r>
              <a:rPr lang="en-US" dirty="0"/>
              <a:t>Gluconeogenesis is dependent on substrates</a:t>
            </a:r>
          </a:p>
        </p:txBody>
      </p:sp>
      <p:sp>
        <p:nvSpPr>
          <p:cNvPr id="3" name="Content Placeholder 2">
            <a:extLst>
              <a:ext uri="{FF2B5EF4-FFF2-40B4-BE49-F238E27FC236}">
                <a16:creationId xmlns:a16="http://schemas.microsoft.com/office/drawing/2014/main" id="{3C46AFE1-67FF-0742-B9E0-A2233330BE3E}"/>
              </a:ext>
            </a:extLst>
          </p:cNvPr>
          <p:cNvSpPr>
            <a:spLocks noGrp="1"/>
          </p:cNvSpPr>
          <p:nvPr>
            <p:ph sz="half" idx="1"/>
          </p:nvPr>
        </p:nvSpPr>
        <p:spPr/>
        <p:txBody>
          <a:bodyPr>
            <a:normAutofit fontScale="92500"/>
          </a:bodyPr>
          <a:lstStyle/>
          <a:p>
            <a:r>
              <a:rPr lang="en-US" dirty="0"/>
              <a:t>Lactate</a:t>
            </a:r>
          </a:p>
          <a:p>
            <a:r>
              <a:rPr lang="en-US" dirty="0"/>
              <a:t>Amino Acids (like Alanine)</a:t>
            </a:r>
          </a:p>
          <a:p>
            <a:r>
              <a:rPr lang="en-US" dirty="0"/>
              <a:t>Glycerol</a:t>
            </a:r>
          </a:p>
          <a:p>
            <a:endParaRPr lang="en-US" dirty="0"/>
          </a:p>
          <a:p>
            <a:pPr marL="0" indent="0">
              <a:buNone/>
            </a:pPr>
            <a:r>
              <a:rPr lang="en-US" dirty="0"/>
              <a:t>Lipolysis plays a special role</a:t>
            </a:r>
          </a:p>
          <a:p>
            <a:r>
              <a:rPr lang="en-US" dirty="0"/>
              <a:t>Fatty Acids -&gt; Acetyl-CoA</a:t>
            </a:r>
          </a:p>
          <a:p>
            <a:pPr lvl="1"/>
            <a:r>
              <a:rPr lang="en-US" dirty="0"/>
              <a:t>Acetyl-coA activates pyruvate carboxylase</a:t>
            </a:r>
          </a:p>
          <a:p>
            <a:pPr lvl="1"/>
            <a:r>
              <a:rPr lang="en-US" dirty="0"/>
              <a:t>Fatty acid oxidation provides energy</a:t>
            </a:r>
          </a:p>
          <a:p>
            <a:pPr lvl="1"/>
            <a:r>
              <a:rPr lang="en-US" dirty="0"/>
              <a:t>Provides glycerol substrate</a:t>
            </a:r>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8DD32571-7FB9-FA40-9EAA-7C5A98AE600B}"/>
              </a:ext>
            </a:extLst>
          </p:cNvPr>
          <p:cNvPicPr>
            <a:picLocks noChangeAspect="1"/>
          </p:cNvPicPr>
          <p:nvPr/>
        </p:nvPicPr>
        <p:blipFill>
          <a:blip r:embed="rId2"/>
          <a:stretch>
            <a:fillRect/>
          </a:stretch>
        </p:blipFill>
        <p:spPr>
          <a:xfrm>
            <a:off x="5860465" y="1251958"/>
            <a:ext cx="6213842" cy="5208662"/>
          </a:xfrm>
          <a:prstGeom prst="rect">
            <a:avLst/>
          </a:prstGeom>
        </p:spPr>
      </p:pic>
    </p:spTree>
    <p:extLst>
      <p:ext uri="{BB962C8B-B14F-4D97-AF65-F5344CB8AC3E}">
        <p14:creationId xmlns:p14="http://schemas.microsoft.com/office/powerpoint/2010/main" val="31814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D912-3DAC-664C-BC66-B329169FCC82}"/>
              </a:ext>
            </a:extLst>
          </p:cNvPr>
          <p:cNvSpPr>
            <a:spLocks noGrp="1"/>
          </p:cNvSpPr>
          <p:nvPr>
            <p:ph type="title"/>
          </p:nvPr>
        </p:nvSpPr>
        <p:spPr/>
        <p:txBody>
          <a:bodyPr/>
          <a:lstStyle/>
          <a:p>
            <a:r>
              <a:rPr lang="en-US" dirty="0"/>
              <a:t>How does insulin </a:t>
            </a:r>
            <a:r>
              <a:rPr lang="en-US" dirty="0" err="1"/>
              <a:t>co-ordinately</a:t>
            </a:r>
            <a:r>
              <a:rPr lang="en-US" dirty="0"/>
              <a:t> regulate gluconeogenesis</a:t>
            </a:r>
          </a:p>
        </p:txBody>
      </p:sp>
      <p:sp>
        <p:nvSpPr>
          <p:cNvPr id="3" name="Content Placeholder 2">
            <a:extLst>
              <a:ext uri="{FF2B5EF4-FFF2-40B4-BE49-F238E27FC236}">
                <a16:creationId xmlns:a16="http://schemas.microsoft.com/office/drawing/2014/main" id="{600B8DCC-7FA8-4F4F-A71C-991E7104A9FC}"/>
              </a:ext>
            </a:extLst>
          </p:cNvPr>
          <p:cNvSpPr>
            <a:spLocks noGrp="1"/>
          </p:cNvSpPr>
          <p:nvPr>
            <p:ph idx="1"/>
          </p:nvPr>
        </p:nvSpPr>
        <p:spPr>
          <a:xfrm>
            <a:off x="838200" y="1825625"/>
            <a:ext cx="6089073" cy="4351338"/>
          </a:xfrm>
        </p:spPr>
        <p:txBody>
          <a:bodyPr/>
          <a:lstStyle/>
          <a:p>
            <a:r>
              <a:rPr lang="en-US" dirty="0"/>
              <a:t>Protein breakdown and and amino acid release</a:t>
            </a:r>
          </a:p>
          <a:p>
            <a:pPr lvl="1"/>
            <a:r>
              <a:rPr lang="en-US" dirty="0"/>
              <a:t>Suppressed by </a:t>
            </a:r>
            <a:r>
              <a:rPr lang="en-US" dirty="0">
                <a:solidFill>
                  <a:srgbClr val="FF0000"/>
                </a:solidFill>
              </a:rPr>
              <a:t>insulin</a:t>
            </a:r>
            <a:r>
              <a:rPr lang="en-US" dirty="0"/>
              <a:t>, activated by </a:t>
            </a:r>
            <a:r>
              <a:rPr lang="en-US" dirty="0">
                <a:solidFill>
                  <a:srgbClr val="00B050"/>
                </a:solidFill>
              </a:rPr>
              <a:t>cortisol</a:t>
            </a:r>
            <a:r>
              <a:rPr lang="en-US" dirty="0"/>
              <a:t> via FOXO inactivation (</a:t>
            </a:r>
            <a:r>
              <a:rPr lang="en-US" dirty="0" err="1"/>
              <a:t>atrogenes</a:t>
            </a:r>
            <a:r>
              <a:rPr lang="en-US" dirty="0"/>
              <a:t>)</a:t>
            </a:r>
          </a:p>
          <a:p>
            <a:r>
              <a:rPr lang="en-US" dirty="0"/>
              <a:t>Lipolysis and fatty acid release</a:t>
            </a:r>
          </a:p>
          <a:p>
            <a:pPr lvl="1"/>
            <a:r>
              <a:rPr lang="en-US" dirty="0"/>
              <a:t>Suppressed by </a:t>
            </a:r>
            <a:r>
              <a:rPr lang="en-US" dirty="0">
                <a:solidFill>
                  <a:srgbClr val="FF0000"/>
                </a:solidFill>
              </a:rPr>
              <a:t>insulin</a:t>
            </a:r>
            <a:r>
              <a:rPr lang="en-US" dirty="0"/>
              <a:t>, promoted by </a:t>
            </a:r>
            <a:r>
              <a:rPr lang="en-US" dirty="0">
                <a:solidFill>
                  <a:srgbClr val="00B050"/>
                </a:solidFill>
              </a:rPr>
              <a:t>adrenaline</a:t>
            </a:r>
            <a:r>
              <a:rPr lang="en-US" dirty="0"/>
              <a:t> and </a:t>
            </a:r>
            <a:r>
              <a:rPr lang="en-US" dirty="0">
                <a:solidFill>
                  <a:srgbClr val="00B050"/>
                </a:solidFill>
              </a:rPr>
              <a:t>cortisol</a:t>
            </a:r>
          </a:p>
          <a:p>
            <a:r>
              <a:rPr lang="en-US" dirty="0"/>
              <a:t>Direct effects on liver</a:t>
            </a:r>
          </a:p>
          <a:p>
            <a:endParaRPr lang="en-US" dirty="0"/>
          </a:p>
        </p:txBody>
      </p:sp>
      <p:pic>
        <p:nvPicPr>
          <p:cNvPr id="4" name="Picture 3">
            <a:extLst>
              <a:ext uri="{FF2B5EF4-FFF2-40B4-BE49-F238E27FC236}">
                <a16:creationId xmlns:a16="http://schemas.microsoft.com/office/drawing/2014/main" id="{2331D14A-75DB-8247-B39F-7BA77C90ACC1}"/>
              </a:ext>
            </a:extLst>
          </p:cNvPr>
          <p:cNvPicPr>
            <a:picLocks noChangeAspect="1"/>
          </p:cNvPicPr>
          <p:nvPr/>
        </p:nvPicPr>
        <p:blipFill rotWithShape="1">
          <a:blip r:embed="rId2">
            <a:extLst>
              <a:ext uri="{28A0092B-C50C-407E-A947-70E740481C1C}">
                <a14:useLocalDpi xmlns:a14="http://schemas.microsoft.com/office/drawing/2010/main" val="0"/>
              </a:ext>
            </a:extLst>
          </a:blip>
          <a:srcRect b="25956"/>
          <a:stretch/>
        </p:blipFill>
        <p:spPr>
          <a:xfrm>
            <a:off x="7817597" y="2169904"/>
            <a:ext cx="4120896" cy="3859214"/>
          </a:xfrm>
          <a:prstGeom prst="rect">
            <a:avLst/>
          </a:prstGeom>
        </p:spPr>
      </p:pic>
    </p:spTree>
    <p:extLst>
      <p:ext uri="{BB962C8B-B14F-4D97-AF65-F5344CB8AC3E}">
        <p14:creationId xmlns:p14="http://schemas.microsoft.com/office/powerpoint/2010/main" val="722143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r>
              <a:rPr lang="en-US" dirty="0"/>
              <a:t>Understand the function of the pentose phosphate shunt and why NADPH generation is important.</a:t>
            </a:r>
          </a:p>
          <a:p>
            <a:r>
              <a:rPr lang="en-US" dirty="0"/>
              <a:t>Describe the key steps by which gluconeogenesis is controlled by protein phosphorylation and by allosteric control.</a:t>
            </a:r>
          </a:p>
          <a:p>
            <a:r>
              <a:rPr lang="en-US" dirty="0"/>
              <a:t>Explain how transcriptional changes can alter gluconeogenesis in response to insulin and cortisol.</a:t>
            </a:r>
          </a:p>
          <a:p>
            <a:r>
              <a:rPr lang="en-US" dirty="0"/>
              <a:t>Explain how the cell ensures that gluconeogenesis and glycolysis do not occur simultaneously.</a:t>
            </a:r>
          </a:p>
          <a:p>
            <a:r>
              <a:rPr lang="en-US" dirty="0"/>
              <a:t>Understand how, in chronic fasting other tissues provide substrates for gluconeogenesis to the liver.</a:t>
            </a:r>
          </a:p>
          <a:p>
            <a:endParaRPr lang="en-US" dirty="0"/>
          </a:p>
        </p:txBody>
      </p:sp>
    </p:spTree>
    <p:extLst>
      <p:ext uri="{BB962C8B-B14F-4D97-AF65-F5344CB8AC3E}">
        <p14:creationId xmlns:p14="http://schemas.microsoft.com/office/powerpoint/2010/main" val="116845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0000" lnSpcReduction="20000"/>
          </a:bodyPr>
          <a:lstStyle/>
          <a:p>
            <a:r>
              <a:rPr lang="en-US" dirty="0"/>
              <a:t>Describe the tissues where gluconeogenesis occurs and the key enzymatic determinants of this specificity.</a:t>
            </a:r>
          </a:p>
          <a:p>
            <a:r>
              <a:rPr lang="en-US" dirty="0"/>
              <a:t>Explain the major precursors of gluconeogenesis, including where they are derived from and at what step they integrate.</a:t>
            </a:r>
          </a:p>
          <a:p>
            <a:r>
              <a:rPr lang="en-US" dirty="0"/>
              <a:t>Evaluate how the flow of each these precursors is regulated differently, dependent on where they enter the gluconeogenic pathway.</a:t>
            </a:r>
          </a:p>
          <a:p>
            <a:r>
              <a:rPr lang="en-US" dirty="0" err="1"/>
              <a:t>Analyse</a:t>
            </a:r>
            <a:r>
              <a:rPr lang="en-US" dirty="0"/>
              <a:t> the energetic costs of gluconeogenesis, given the precursor substrate.</a:t>
            </a:r>
          </a:p>
          <a:p>
            <a:r>
              <a:rPr lang="en-US" dirty="0"/>
              <a:t>Describe how chronic activation of gluconeogenesis results in ketone body production from the liver.</a:t>
            </a:r>
          </a:p>
          <a:p>
            <a:r>
              <a:rPr lang="en-US" dirty="0"/>
              <a:t>Understand the importance of the Cori and Cahill cycles in recycling waste products back to glucose.</a:t>
            </a:r>
          </a:p>
          <a:p>
            <a:r>
              <a:rPr lang="en-US" dirty="0"/>
              <a:t>Recognize the key steps by which gluconeogenesis is controlled by allosteric control, protein phosphorylation and transcriptional changes, especially in response to insulin, glucagon/adrenaline and Cortisol.</a:t>
            </a:r>
          </a:p>
          <a:p>
            <a:r>
              <a:rPr lang="en-US" dirty="0"/>
              <a:t>Explain how the cell ensures that gluconeogenesis and glycolysis do not occur simultaneously.</a:t>
            </a:r>
          </a:p>
        </p:txBody>
      </p:sp>
    </p:spTree>
    <p:extLst>
      <p:ext uri="{BB962C8B-B14F-4D97-AF65-F5344CB8AC3E}">
        <p14:creationId xmlns:p14="http://schemas.microsoft.com/office/powerpoint/2010/main" val="151584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gluconeogenic</a:t>
            </a:r>
            <a:r>
              <a:rPr lang="en-US" dirty="0"/>
              <a:t> pathway</a:t>
            </a:r>
          </a:p>
        </p:txBody>
      </p:sp>
      <p:sp>
        <p:nvSpPr>
          <p:cNvPr id="5" name="Content Placeholder 4"/>
          <p:cNvSpPr>
            <a:spLocks noGrp="1"/>
          </p:cNvSpPr>
          <p:nvPr>
            <p:ph idx="1"/>
          </p:nvPr>
        </p:nvSpPr>
        <p:spPr>
          <a:xfrm>
            <a:off x="838200" y="1825625"/>
            <a:ext cx="6034088" cy="4351338"/>
          </a:xfrm>
        </p:spPr>
        <p:txBody>
          <a:bodyPr>
            <a:normAutofit lnSpcReduction="10000"/>
          </a:bodyPr>
          <a:lstStyle/>
          <a:p>
            <a:r>
              <a:rPr lang="en-US" dirty="0"/>
              <a:t>Very similar to glycolysis</a:t>
            </a:r>
          </a:p>
          <a:p>
            <a:r>
              <a:rPr lang="en-US" dirty="0"/>
              <a:t>Starts with</a:t>
            </a:r>
          </a:p>
          <a:p>
            <a:pPr lvl="1"/>
            <a:r>
              <a:rPr lang="en-US" dirty="0"/>
              <a:t>Lactate, Glycerol and Amino Acids (Alanine)</a:t>
            </a:r>
          </a:p>
          <a:p>
            <a:r>
              <a:rPr lang="en-US" dirty="0"/>
              <a:t>Three big differences</a:t>
            </a:r>
          </a:p>
          <a:p>
            <a:pPr marL="914400" lvl="1" indent="-457200">
              <a:buFont typeface="+mj-lt"/>
              <a:buAutoNum type="arabicPeriod"/>
            </a:pPr>
            <a:r>
              <a:rPr lang="en-US" dirty="0"/>
              <a:t>Glucose-6-Phosphatase instead of reversed </a:t>
            </a:r>
            <a:r>
              <a:rPr lang="en-US" dirty="0" err="1"/>
              <a:t>Glucokinase</a:t>
            </a:r>
            <a:endParaRPr lang="en-US" dirty="0"/>
          </a:p>
          <a:p>
            <a:pPr marL="914400" lvl="1" indent="-457200">
              <a:buFont typeface="+mj-lt"/>
              <a:buAutoNum type="arabicPeriod"/>
            </a:pPr>
            <a:r>
              <a:rPr lang="en-US" dirty="0"/>
              <a:t>Fructose 1,6 </a:t>
            </a:r>
            <a:r>
              <a:rPr lang="en-US" dirty="0" err="1"/>
              <a:t>Bisphosphatase</a:t>
            </a:r>
            <a:r>
              <a:rPr lang="en-US" dirty="0"/>
              <a:t> instead  of reversed PFK1</a:t>
            </a:r>
          </a:p>
          <a:p>
            <a:pPr marL="914400" lvl="1" indent="-457200">
              <a:buFont typeface="+mj-lt"/>
              <a:buAutoNum type="arabicPeriod"/>
            </a:pPr>
            <a:r>
              <a:rPr lang="en-US" dirty="0"/>
              <a:t>Pyruvate -&gt; OAA -&gt; PEP (skips pyruvate kinase)</a:t>
            </a:r>
          </a:p>
          <a:p>
            <a:pPr lvl="2"/>
            <a:r>
              <a:rPr lang="en-US" dirty="0"/>
              <a:t>Glycolysis was PEP -&gt; Pyruvate</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038" y="0"/>
            <a:ext cx="3022762" cy="6858000"/>
          </a:xfrm>
          <a:prstGeom prst="rect">
            <a:avLst/>
          </a:prstGeom>
        </p:spPr>
      </p:pic>
      <p:cxnSp>
        <p:nvCxnSpPr>
          <p:cNvPr id="7" name="Straight Arrow Connector 6"/>
          <p:cNvCxnSpPr/>
          <p:nvPr/>
        </p:nvCxnSpPr>
        <p:spPr>
          <a:xfrm>
            <a:off x="6343650" y="3057525"/>
            <a:ext cx="3143250" cy="7286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872288" y="3786188"/>
            <a:ext cx="2614612" cy="5143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72288" y="4510087"/>
            <a:ext cx="1828800" cy="136207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2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blinds(horizontal)">
                                      <p:cBhvr>
                                        <p:cTn id="35" dur="500"/>
                                        <p:tgtEl>
                                          <p:spTgt spid="5">
                                            <p:txEl>
                                              <p:pRg st="5" end="5"/>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blinds(horizontal)">
                                      <p:cBhvr>
                                        <p:cTn id="43" dur="500"/>
                                        <p:tgtEl>
                                          <p:spTgt spid="5">
                                            <p:txEl>
                                              <p:pRg st="6" end="6"/>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blinds(horizontal)">
                                      <p:cBhvr>
                                        <p:cTn id="4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0293" cy="1325563"/>
          </a:xfrm>
        </p:spPr>
        <p:txBody>
          <a:bodyPr/>
          <a:lstStyle/>
          <a:p>
            <a:r>
              <a:rPr lang="en-US" dirty="0"/>
              <a:t>Gluconeogenesis Can Be Activated by Hormones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190" y="1690688"/>
            <a:ext cx="4120896" cy="3797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5956"/>
          <a:stretch/>
        </p:blipFill>
        <p:spPr>
          <a:xfrm>
            <a:off x="7817597" y="2169904"/>
            <a:ext cx="4120896" cy="3859214"/>
          </a:xfrm>
          <a:prstGeom prst="rect">
            <a:avLst/>
          </a:prstGeom>
        </p:spPr>
      </p:pic>
      <p:sp>
        <p:nvSpPr>
          <p:cNvPr id="6" name="TextBox 5"/>
          <p:cNvSpPr txBox="1"/>
          <p:nvPr/>
        </p:nvSpPr>
        <p:spPr>
          <a:xfrm>
            <a:off x="5569114" y="1875354"/>
            <a:ext cx="1063048" cy="369332"/>
          </a:xfrm>
          <a:prstGeom prst="rect">
            <a:avLst/>
          </a:prstGeom>
          <a:noFill/>
        </p:spPr>
        <p:txBody>
          <a:bodyPr wrap="none" rtlCol="0">
            <a:spAutoFit/>
          </a:bodyPr>
          <a:lstStyle/>
          <a:p>
            <a:r>
              <a:rPr lang="en-US"/>
              <a:t>Glucagon</a:t>
            </a:r>
          </a:p>
        </p:txBody>
      </p:sp>
      <p:sp>
        <p:nvSpPr>
          <p:cNvPr id="7" name="TextBox 6"/>
          <p:cNvSpPr txBox="1"/>
          <p:nvPr/>
        </p:nvSpPr>
        <p:spPr>
          <a:xfrm>
            <a:off x="9597582" y="2187883"/>
            <a:ext cx="904415" cy="369332"/>
          </a:xfrm>
          <a:prstGeom prst="rect">
            <a:avLst/>
          </a:prstGeom>
          <a:noFill/>
        </p:spPr>
        <p:txBody>
          <a:bodyPr wrap="none" rtlCol="0">
            <a:spAutoFit/>
          </a:bodyPr>
          <a:lstStyle/>
          <a:p>
            <a:r>
              <a:rPr lang="en-US"/>
              <a:t>Cortisol</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8002"/>
            <a:ext cx="4120896" cy="3797808"/>
          </a:xfrm>
          <a:prstGeom prst="rect">
            <a:avLst/>
          </a:prstGeom>
        </p:spPr>
      </p:pic>
      <p:sp>
        <p:nvSpPr>
          <p:cNvPr id="10" name="TextBox 9"/>
          <p:cNvSpPr txBox="1"/>
          <p:nvPr/>
        </p:nvSpPr>
        <p:spPr>
          <a:xfrm>
            <a:off x="1295827" y="1571876"/>
            <a:ext cx="1207575" cy="369332"/>
          </a:xfrm>
          <a:prstGeom prst="rect">
            <a:avLst/>
          </a:prstGeom>
          <a:noFill/>
        </p:spPr>
        <p:txBody>
          <a:bodyPr wrap="none" rtlCol="0">
            <a:spAutoFit/>
          </a:bodyPr>
          <a:lstStyle/>
          <a:p>
            <a:r>
              <a:rPr lang="en-US"/>
              <a:t>Adrenaline</a:t>
            </a:r>
          </a:p>
        </p:txBody>
      </p:sp>
    </p:spTree>
    <p:extLst>
      <p:ext uri="{BB962C8B-B14F-4D97-AF65-F5344CB8AC3E}">
        <p14:creationId xmlns:p14="http://schemas.microsoft.com/office/powerpoint/2010/main" val="58185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Gluconeogenesis is Expensive</a:t>
            </a:r>
          </a:p>
        </p:txBody>
      </p:sp>
      <p:sp>
        <p:nvSpPr>
          <p:cNvPr id="5" name="Content Placeholder 4"/>
          <p:cNvSpPr>
            <a:spLocks noGrp="1"/>
          </p:cNvSpPr>
          <p:nvPr>
            <p:ph idx="1"/>
          </p:nvPr>
        </p:nvSpPr>
        <p:spPr/>
        <p:txBody>
          <a:bodyPr/>
          <a:lstStyle/>
          <a:p>
            <a:r>
              <a:rPr lang="en-US" dirty="0"/>
              <a:t>Glycolysis to Lactate </a:t>
            </a:r>
            <a:r>
              <a:rPr lang="en-US" dirty="0">
                <a:solidFill>
                  <a:srgbClr val="00B050"/>
                </a:solidFill>
              </a:rPr>
              <a:t>+2 ATP</a:t>
            </a:r>
          </a:p>
          <a:p>
            <a:r>
              <a:rPr lang="en-US" dirty="0"/>
              <a:t>Glycolysis, Pyruvate Oxidation, ETC </a:t>
            </a:r>
            <a:r>
              <a:rPr lang="en-US" dirty="0">
                <a:solidFill>
                  <a:srgbClr val="00B050"/>
                </a:solidFill>
              </a:rPr>
              <a:t>+32 ATP</a:t>
            </a:r>
          </a:p>
          <a:p>
            <a:r>
              <a:rPr lang="en-US" dirty="0"/>
              <a:t>Gluconeogenesis </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3687" y="114300"/>
            <a:ext cx="3691909" cy="6858000"/>
          </a:xfrm>
          <a:prstGeom prst="rect">
            <a:avLst/>
          </a:prstGeom>
        </p:spPr>
      </p:pic>
    </p:spTree>
    <p:extLst>
      <p:ext uri="{BB962C8B-B14F-4D97-AF65-F5344CB8AC3E}">
        <p14:creationId xmlns:p14="http://schemas.microsoft.com/office/powerpoint/2010/main" val="126889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D982-690F-F945-BEF7-FD7AEDFBB4D0}"/>
              </a:ext>
            </a:extLst>
          </p:cNvPr>
          <p:cNvSpPr>
            <a:spLocks noGrp="1"/>
          </p:cNvSpPr>
          <p:nvPr>
            <p:ph type="title"/>
          </p:nvPr>
        </p:nvSpPr>
        <p:spPr>
          <a:xfrm>
            <a:off x="838200" y="365125"/>
            <a:ext cx="8198224" cy="1325563"/>
          </a:xfrm>
        </p:spPr>
        <p:txBody>
          <a:bodyPr/>
          <a:lstStyle/>
          <a:p>
            <a:r>
              <a:rPr lang="en-US" dirty="0"/>
              <a:t>Calculate Energy Requirements for GNG</a:t>
            </a:r>
          </a:p>
        </p:txBody>
      </p:sp>
      <p:pic>
        <p:nvPicPr>
          <p:cNvPr id="5" name="Content Placeholder 4">
            <a:extLst>
              <a:ext uri="{FF2B5EF4-FFF2-40B4-BE49-F238E27FC236}">
                <a16:creationId xmlns:a16="http://schemas.microsoft.com/office/drawing/2014/main" id="{7414D3AB-6B27-EA49-B314-A98DDE0C933C}"/>
              </a:ext>
            </a:extLst>
          </p:cNvPr>
          <p:cNvPicPr>
            <a:picLocks noGrp="1" noChangeAspect="1"/>
          </p:cNvPicPr>
          <p:nvPr>
            <p:ph sz="half" idx="1"/>
          </p:nvPr>
        </p:nvPicPr>
        <p:blipFill>
          <a:blip r:embed="rId3"/>
          <a:stretch>
            <a:fillRect/>
          </a:stretch>
        </p:blipFill>
        <p:spPr>
          <a:xfrm>
            <a:off x="7412182" y="0"/>
            <a:ext cx="4779818" cy="6858000"/>
          </a:xfrm>
        </p:spPr>
      </p:pic>
      <p:sp>
        <p:nvSpPr>
          <p:cNvPr id="6" name="Content Placeholder 5">
            <a:extLst>
              <a:ext uri="{FF2B5EF4-FFF2-40B4-BE49-F238E27FC236}">
                <a16:creationId xmlns:a16="http://schemas.microsoft.com/office/drawing/2014/main" id="{32794D86-C4FA-3C49-A4EC-CAE903A9BCEE}"/>
              </a:ext>
            </a:extLst>
          </p:cNvPr>
          <p:cNvSpPr>
            <a:spLocks noGrp="1"/>
          </p:cNvSpPr>
          <p:nvPr>
            <p:ph sz="half" idx="2"/>
          </p:nvPr>
        </p:nvSpPr>
        <p:spPr>
          <a:xfrm>
            <a:off x="914400" y="1690688"/>
            <a:ext cx="6813176" cy="4351338"/>
          </a:xfrm>
        </p:spPr>
        <p:txBody>
          <a:bodyPr/>
          <a:lstStyle/>
          <a:p>
            <a:r>
              <a:rPr lang="en-US" dirty="0"/>
              <a:t>For each substrate (Lactate, Glycerol and Alanine) trace the path to glucose and note the following</a:t>
            </a:r>
          </a:p>
          <a:p>
            <a:pPr lvl="1"/>
            <a:r>
              <a:rPr lang="en-US" dirty="0"/>
              <a:t>When NADH or ATP is used</a:t>
            </a:r>
          </a:p>
          <a:p>
            <a:pPr lvl="1"/>
            <a:r>
              <a:rPr lang="en-US" dirty="0"/>
              <a:t>How many substrates are needed to make one glucose</a:t>
            </a:r>
          </a:p>
          <a:p>
            <a:pPr lvl="1"/>
            <a:r>
              <a:rPr lang="en-US" dirty="0"/>
              <a:t>Which regulatory steps need to be passed for that substrate  (PEPCK, PC, </a:t>
            </a:r>
            <a:r>
              <a:rPr lang="en-US" dirty="0" err="1"/>
              <a:t>FBPase</a:t>
            </a:r>
            <a:r>
              <a:rPr lang="en-US" dirty="0"/>
              <a:t>, G6Pase)</a:t>
            </a:r>
          </a:p>
        </p:txBody>
      </p:sp>
      <p:pic>
        <p:nvPicPr>
          <p:cNvPr id="8" name="Picture 7">
            <a:extLst>
              <a:ext uri="{FF2B5EF4-FFF2-40B4-BE49-F238E27FC236}">
                <a16:creationId xmlns:a16="http://schemas.microsoft.com/office/drawing/2014/main" id="{5291DA58-2F93-F64E-B18D-C01CC4ACA2FC}"/>
              </a:ext>
            </a:extLst>
          </p:cNvPr>
          <p:cNvPicPr>
            <a:picLocks noChangeAspect="1"/>
          </p:cNvPicPr>
          <p:nvPr/>
        </p:nvPicPr>
        <p:blipFill>
          <a:blip r:embed="rId4"/>
          <a:stretch>
            <a:fillRect/>
          </a:stretch>
        </p:blipFill>
        <p:spPr>
          <a:xfrm>
            <a:off x="914400" y="4860926"/>
            <a:ext cx="7150813" cy="1997074"/>
          </a:xfrm>
          <a:prstGeom prst="rect">
            <a:avLst/>
          </a:prstGeom>
        </p:spPr>
      </p:pic>
    </p:spTree>
    <p:extLst>
      <p:ext uri="{BB962C8B-B14F-4D97-AF65-F5344CB8AC3E}">
        <p14:creationId xmlns:p14="http://schemas.microsoft.com/office/powerpoint/2010/main" val="13197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2961</Words>
  <Application>Microsoft Macintosh PowerPoint</Application>
  <PresentationFormat>Widescreen</PresentationFormat>
  <Paragraphs>393</Paragraphs>
  <Slides>47</Slides>
  <Notes>26</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Calibri</vt:lpstr>
      <vt:lpstr>Calibri Light</vt:lpstr>
      <vt:lpstr>Courier New</vt:lpstr>
      <vt:lpstr>Gill Sans MT</vt:lpstr>
      <vt:lpstr>Symbol</vt:lpstr>
      <vt:lpstr>Times New Roman</vt:lpstr>
      <vt:lpstr>Wingdings</vt:lpstr>
      <vt:lpstr>Office Theme</vt:lpstr>
      <vt:lpstr>Parcel</vt:lpstr>
      <vt:lpstr>Gluconeogenesis</vt:lpstr>
      <vt:lpstr>Quiz Question #1</vt:lpstr>
      <vt:lpstr>Quiz Question #2</vt:lpstr>
      <vt:lpstr>Quiz Question #3</vt:lpstr>
      <vt:lpstr>Learning Objectives</vt:lpstr>
      <vt:lpstr>The gluconeogenic pathway</vt:lpstr>
      <vt:lpstr>Gluconeogenesis Can Be Activated by Hormones</vt:lpstr>
      <vt:lpstr>Gluconeogenesis is Expensive</vt:lpstr>
      <vt:lpstr>Calculate Energy Requirements for GNG</vt:lpstr>
      <vt:lpstr>Energy Consumption and GNG</vt:lpstr>
      <vt:lpstr>The ketogenic diet</vt:lpstr>
      <vt:lpstr>What is the ketogenic diet? </vt:lpstr>
      <vt:lpstr>Current use for ketogenic diet</vt:lpstr>
      <vt:lpstr>Mechanisms used during ketogenic diets </vt:lpstr>
      <vt:lpstr>Cataplerotic effects</vt:lpstr>
      <vt:lpstr>PowerPoint Presentation</vt:lpstr>
      <vt:lpstr>PowerPoint Presentation</vt:lpstr>
      <vt:lpstr>PowerPoint Presentation</vt:lpstr>
      <vt:lpstr>Deficiencies and risk factors</vt:lpstr>
      <vt:lpstr>Using the ketogenic diet as treatment methods </vt:lpstr>
      <vt:lpstr>Using the ketogenic diet as  treatment methods</vt:lpstr>
      <vt:lpstr>Using the ketogenic diet as  treatment methods</vt:lpstr>
      <vt:lpstr>Summary of ketogenic diet</vt:lpstr>
      <vt:lpstr>Summary of ketogenic diet</vt:lpstr>
      <vt:lpstr>Regulation of Gluconeogensis</vt:lpstr>
      <vt:lpstr>Clicker Question</vt:lpstr>
      <vt:lpstr>Phosphoenolpyruvate Carboxykinase (PEPCK)</vt:lpstr>
      <vt:lpstr>Pyruvate Carboxylase</vt:lpstr>
      <vt:lpstr>Case Study: Pyruvate Carboxylase Deficiency</vt:lpstr>
      <vt:lpstr>Fructose bisphosphatase 1 reverses PFK1</vt:lpstr>
      <vt:lpstr>PFK2 and FBPase2 are the same Enzyme</vt:lpstr>
      <vt:lpstr>Effects of Fructose 2,6 bisphosphate on PFK1/FBPase</vt:lpstr>
      <vt:lpstr>How would glucagon and adrenaline affect gluconeogenesis in the liver at this step?</vt:lpstr>
      <vt:lpstr>Co-ordinate control of gluconeogenesis and glycolysis</vt:lpstr>
      <vt:lpstr>Insulin Effects on Gluconeogenesis (Direct)</vt:lpstr>
      <vt:lpstr>Insulin Resistance and Diabetes</vt:lpstr>
      <vt:lpstr>Obesity is associated with hyperinsulinemia</vt:lpstr>
      <vt:lpstr>Obesity Related Progression of Diabetes</vt:lpstr>
      <vt:lpstr>Cortisol Effects on Gluconeogenesis</vt:lpstr>
      <vt:lpstr>Nuclear Hormone Receptors</vt:lpstr>
      <vt:lpstr>Why would transcriptional alterations be preferable?</vt:lpstr>
      <vt:lpstr>Stress and Diabetes Risk</vt:lpstr>
      <vt:lpstr>Gluconeogenesis is also regulated indirectly</vt:lpstr>
      <vt:lpstr>Cori and Cahill Cycles Provide Substrates</vt:lpstr>
      <vt:lpstr>Gluconeogenesis is dependent on substrates</vt:lpstr>
      <vt:lpstr>How does insulin co-ordinately regulate gluconeogenesis</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Gluconeogenesis and the Pentose Phosphate Shunt</dc:title>
  <dc:creator>Dave Bridges</dc:creator>
  <cp:lastModifiedBy>Dave Bridges</cp:lastModifiedBy>
  <cp:revision>58</cp:revision>
  <dcterms:created xsi:type="dcterms:W3CDTF">2016-10-01T13:02:43Z</dcterms:created>
  <dcterms:modified xsi:type="dcterms:W3CDTF">2018-10-10T16:30:24Z</dcterms:modified>
</cp:coreProperties>
</file>